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9" r:id="rId3"/>
    <p:sldId id="294" r:id="rId4"/>
    <p:sldId id="260" r:id="rId5"/>
    <p:sldId id="293" r:id="rId6"/>
    <p:sldId id="261" r:id="rId7"/>
    <p:sldId id="264" r:id="rId8"/>
    <p:sldId id="262" r:id="rId9"/>
    <p:sldId id="263" r:id="rId10"/>
    <p:sldId id="265" r:id="rId11"/>
    <p:sldId id="266" r:id="rId12"/>
    <p:sldId id="292"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2" d="100"/>
          <a:sy n="102" d="100"/>
        </p:scale>
        <p:origin x="13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EE0D-2862-4231-9417-50D42F80FF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809522F1-902D-4519-ACDE-DDC64B4B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BC384143-2801-490E-A8BA-933E0FED033C}"/>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3BE67688-C782-4091-9FCD-6EF1EE474059}"/>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FD8D7099-BE6A-44EE-852A-B1CCF30DA98A}"/>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307444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66E7-A636-46FD-9181-4FB6C4EAA26E}"/>
              </a:ext>
            </a:extLst>
          </p:cNvPr>
          <p:cNvSpPr>
            <a:spLocks noGrp="1"/>
          </p:cNvSpPr>
          <p:nvPr>
            <p:ph type="title"/>
          </p:nvPr>
        </p:nvSpPr>
        <p:spPr/>
        <p:txBody>
          <a:bodyPr/>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E4636E08-E53E-4900-B44B-DDDF422EA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639227B5-8D3D-4131-9BA3-A0950CB281FD}"/>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46D8957B-984B-4A52-B3C2-D91C6CA870AA}"/>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B8C72487-2519-453C-9080-4123F23D7017}"/>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175076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3EDD5-414B-461C-BA82-7F35466E66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35F715BF-E074-43BD-83C2-816E60E1F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40787BEF-1FCA-4363-A382-49EE11C1814B}"/>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E8E32839-FE6D-4537-BA52-A9D29E69FE12}"/>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6764A62C-DC52-41CA-BBB0-17D22F0E9BAA}"/>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195597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58CF-DCF4-4787-8E55-CF9F68102B78}"/>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5C7950C9-3FDD-4331-846D-54F1A63DC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A1DE135D-53A3-499B-A4A6-A441448F866E}"/>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07AC4A0A-4E60-4CB9-AC66-5E58EDDC26E5}"/>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C5D01CC6-8FFC-40A2-B880-26BE5DFB794C}"/>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131423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0D15-17A0-4812-B7EB-A8E2E0389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a:extLst>
              <a:ext uri="{FF2B5EF4-FFF2-40B4-BE49-F238E27FC236}">
                <a16:creationId xmlns:a16="http://schemas.microsoft.com/office/drawing/2014/main" id="{F1882538-5423-4DAD-93A1-2EDF1D63F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BB968-4433-4406-A952-A52C828A2A75}"/>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B0489CBA-A388-40AD-A0AF-4EC162AEFE69}"/>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4B8AA5BD-DD15-4FA7-BD4A-DFE723B9065A}"/>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119835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78A-C31B-47DA-91F8-786E21C8E9A3}"/>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53DE7F34-18CC-431A-AFE8-99C667DA8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a:extLst>
              <a:ext uri="{FF2B5EF4-FFF2-40B4-BE49-F238E27FC236}">
                <a16:creationId xmlns:a16="http://schemas.microsoft.com/office/drawing/2014/main" id="{546D97D2-3D56-4241-B203-9A04D6959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a:extLst>
              <a:ext uri="{FF2B5EF4-FFF2-40B4-BE49-F238E27FC236}">
                <a16:creationId xmlns:a16="http://schemas.microsoft.com/office/drawing/2014/main" id="{5FF7B385-ED14-46D0-91A6-3FC6D5FAAEA1}"/>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6" name="Footer Placeholder 5">
            <a:extLst>
              <a:ext uri="{FF2B5EF4-FFF2-40B4-BE49-F238E27FC236}">
                <a16:creationId xmlns:a16="http://schemas.microsoft.com/office/drawing/2014/main" id="{9D18C301-8746-4547-9414-1B5FB400FE8F}"/>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C0F79161-C78E-41DC-AB63-8370497758ED}"/>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235635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F84-AAF5-4308-8A53-6092E4681CB7}"/>
              </a:ext>
            </a:extLst>
          </p:cNvPr>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a:extLst>
              <a:ext uri="{FF2B5EF4-FFF2-40B4-BE49-F238E27FC236}">
                <a16:creationId xmlns:a16="http://schemas.microsoft.com/office/drawing/2014/main" id="{95671B38-AEA9-439B-8345-C85424000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4867DD-ADC2-4DB3-9D1C-6CEACECDA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a:extLst>
              <a:ext uri="{FF2B5EF4-FFF2-40B4-BE49-F238E27FC236}">
                <a16:creationId xmlns:a16="http://schemas.microsoft.com/office/drawing/2014/main" id="{87E6292F-296C-4FD4-9C02-356B2C8C4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E453B7-9292-4177-B95C-85DED64F3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a:extLst>
              <a:ext uri="{FF2B5EF4-FFF2-40B4-BE49-F238E27FC236}">
                <a16:creationId xmlns:a16="http://schemas.microsoft.com/office/drawing/2014/main" id="{C0A7EED1-7DD7-44C5-865E-9F2CD2877C9D}"/>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8" name="Footer Placeholder 7">
            <a:extLst>
              <a:ext uri="{FF2B5EF4-FFF2-40B4-BE49-F238E27FC236}">
                <a16:creationId xmlns:a16="http://schemas.microsoft.com/office/drawing/2014/main" id="{FD14ACFB-4CC7-423B-9D58-E97FDBEA067B}"/>
              </a:ext>
            </a:extLst>
          </p:cNvPr>
          <p:cNvSpPr>
            <a:spLocks noGrp="1"/>
          </p:cNvSpPr>
          <p:nvPr>
            <p:ph type="ftr" sz="quarter" idx="11"/>
          </p:nvPr>
        </p:nvSpPr>
        <p:spPr/>
        <p:txBody>
          <a:bodyPr/>
          <a:lstStyle/>
          <a:p>
            <a:endParaRPr lang="de-CH"/>
          </a:p>
        </p:txBody>
      </p:sp>
      <p:sp>
        <p:nvSpPr>
          <p:cNvPr id="9" name="Slide Number Placeholder 8">
            <a:extLst>
              <a:ext uri="{FF2B5EF4-FFF2-40B4-BE49-F238E27FC236}">
                <a16:creationId xmlns:a16="http://schemas.microsoft.com/office/drawing/2014/main" id="{C9355CF0-90C0-424A-83E7-76E50B4A044A}"/>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357580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879E-7420-40DB-9F0F-B044BB759937}"/>
              </a:ext>
            </a:extLst>
          </p:cNvPr>
          <p:cNvSpPr>
            <a:spLocks noGrp="1"/>
          </p:cNvSpPr>
          <p:nvPr>
            <p:ph type="title"/>
          </p:nvPr>
        </p:nvSpPr>
        <p:spPr/>
        <p:txBody>
          <a:bodyPr/>
          <a:lstStyle/>
          <a:p>
            <a:r>
              <a:rPr lang="en-US"/>
              <a:t>Click to edit Master title style</a:t>
            </a:r>
            <a:endParaRPr lang="de-CH"/>
          </a:p>
        </p:txBody>
      </p:sp>
      <p:sp>
        <p:nvSpPr>
          <p:cNvPr id="3" name="Date Placeholder 2">
            <a:extLst>
              <a:ext uri="{FF2B5EF4-FFF2-40B4-BE49-F238E27FC236}">
                <a16:creationId xmlns:a16="http://schemas.microsoft.com/office/drawing/2014/main" id="{AD9C01E8-07E4-42EA-A47A-DC97772E0AD3}"/>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4" name="Footer Placeholder 3">
            <a:extLst>
              <a:ext uri="{FF2B5EF4-FFF2-40B4-BE49-F238E27FC236}">
                <a16:creationId xmlns:a16="http://schemas.microsoft.com/office/drawing/2014/main" id="{F12A0CBE-765A-4D94-854D-5C64BBA84CA5}"/>
              </a:ext>
            </a:extLst>
          </p:cNvPr>
          <p:cNvSpPr>
            <a:spLocks noGrp="1"/>
          </p:cNvSpPr>
          <p:nvPr>
            <p:ph type="ftr" sz="quarter" idx="11"/>
          </p:nvPr>
        </p:nvSpPr>
        <p:spPr/>
        <p:txBody>
          <a:bodyPr/>
          <a:lstStyle/>
          <a:p>
            <a:endParaRPr lang="de-CH"/>
          </a:p>
        </p:txBody>
      </p:sp>
      <p:sp>
        <p:nvSpPr>
          <p:cNvPr id="5" name="Slide Number Placeholder 4">
            <a:extLst>
              <a:ext uri="{FF2B5EF4-FFF2-40B4-BE49-F238E27FC236}">
                <a16:creationId xmlns:a16="http://schemas.microsoft.com/office/drawing/2014/main" id="{5F9D6006-1993-41AD-91E9-4831DAD24896}"/>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47829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014FA-5CC3-4742-8783-C06264AF0035}"/>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3" name="Footer Placeholder 2">
            <a:extLst>
              <a:ext uri="{FF2B5EF4-FFF2-40B4-BE49-F238E27FC236}">
                <a16:creationId xmlns:a16="http://schemas.microsoft.com/office/drawing/2014/main" id="{BD3DCDEF-0D7E-4F21-9246-ED90E416AF7A}"/>
              </a:ext>
            </a:extLst>
          </p:cNvPr>
          <p:cNvSpPr>
            <a:spLocks noGrp="1"/>
          </p:cNvSpPr>
          <p:nvPr>
            <p:ph type="ftr" sz="quarter" idx="11"/>
          </p:nvPr>
        </p:nvSpPr>
        <p:spPr/>
        <p:txBody>
          <a:bodyPr/>
          <a:lstStyle/>
          <a:p>
            <a:endParaRPr lang="de-CH"/>
          </a:p>
        </p:txBody>
      </p:sp>
      <p:sp>
        <p:nvSpPr>
          <p:cNvPr id="4" name="Slide Number Placeholder 3">
            <a:extLst>
              <a:ext uri="{FF2B5EF4-FFF2-40B4-BE49-F238E27FC236}">
                <a16:creationId xmlns:a16="http://schemas.microsoft.com/office/drawing/2014/main" id="{5A1E2CBC-7001-47DE-B21A-D00EFB5370D8}"/>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297408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05B8-8818-46BF-B33C-BF35A39A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a:extLst>
              <a:ext uri="{FF2B5EF4-FFF2-40B4-BE49-F238E27FC236}">
                <a16:creationId xmlns:a16="http://schemas.microsoft.com/office/drawing/2014/main" id="{68639546-DE4F-44CA-9010-3F40B460A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a:extLst>
              <a:ext uri="{FF2B5EF4-FFF2-40B4-BE49-F238E27FC236}">
                <a16:creationId xmlns:a16="http://schemas.microsoft.com/office/drawing/2014/main" id="{42930D96-DCD8-4E34-9D79-A10022235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F43BD-8134-4A11-B147-1B6A9D797FC2}"/>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6" name="Footer Placeholder 5">
            <a:extLst>
              <a:ext uri="{FF2B5EF4-FFF2-40B4-BE49-F238E27FC236}">
                <a16:creationId xmlns:a16="http://schemas.microsoft.com/office/drawing/2014/main" id="{A7BDC01C-3F64-45F4-9B3F-E09152D96E0D}"/>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D1461F49-BD91-4D3B-8279-CAF3C7292AC0}"/>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224112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18E-2D53-4BB0-B940-3F2AC7359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a:extLst>
              <a:ext uri="{FF2B5EF4-FFF2-40B4-BE49-F238E27FC236}">
                <a16:creationId xmlns:a16="http://schemas.microsoft.com/office/drawing/2014/main" id="{A54AC730-8A6F-4C54-A4B2-D6170F574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a:extLst>
              <a:ext uri="{FF2B5EF4-FFF2-40B4-BE49-F238E27FC236}">
                <a16:creationId xmlns:a16="http://schemas.microsoft.com/office/drawing/2014/main" id="{1D4262ED-6870-4743-BE03-D9E228943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E7FB5-2C1B-4527-A0AC-2DF4A69380B0}"/>
              </a:ext>
            </a:extLst>
          </p:cNvPr>
          <p:cNvSpPr>
            <a:spLocks noGrp="1"/>
          </p:cNvSpPr>
          <p:nvPr>
            <p:ph type="dt" sz="half" idx="10"/>
          </p:nvPr>
        </p:nvSpPr>
        <p:spPr/>
        <p:txBody>
          <a:bodyPr/>
          <a:lstStyle/>
          <a:p>
            <a:fld id="{828BEBF6-D2DC-4DA3-BFE0-2A455EDC43CF}" type="datetimeFigureOut">
              <a:rPr lang="de-CH" smtClean="0"/>
              <a:t>05.04.2020</a:t>
            </a:fld>
            <a:endParaRPr lang="de-CH"/>
          </a:p>
        </p:txBody>
      </p:sp>
      <p:sp>
        <p:nvSpPr>
          <p:cNvPr id="6" name="Footer Placeholder 5">
            <a:extLst>
              <a:ext uri="{FF2B5EF4-FFF2-40B4-BE49-F238E27FC236}">
                <a16:creationId xmlns:a16="http://schemas.microsoft.com/office/drawing/2014/main" id="{919CB933-5E00-4F35-87DE-A08A5CFA20BF}"/>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7E627834-B7E4-42B1-8AB9-EBC06732473F}"/>
              </a:ext>
            </a:extLst>
          </p:cNvPr>
          <p:cNvSpPr>
            <a:spLocks noGrp="1"/>
          </p:cNvSpPr>
          <p:nvPr>
            <p:ph type="sldNum" sz="quarter" idx="12"/>
          </p:nvPr>
        </p:nvSpPr>
        <p:spPr/>
        <p:txBody>
          <a:bodyPr/>
          <a:lstStyle/>
          <a:p>
            <a:fld id="{DE3C3D1D-8746-4B5C-BADD-95A92EA30155}" type="slidenum">
              <a:rPr lang="de-CH" smtClean="0"/>
              <a:t>‹#›</a:t>
            </a:fld>
            <a:endParaRPr lang="de-CH"/>
          </a:p>
        </p:txBody>
      </p:sp>
    </p:spTree>
    <p:extLst>
      <p:ext uri="{BB962C8B-B14F-4D97-AF65-F5344CB8AC3E}">
        <p14:creationId xmlns:p14="http://schemas.microsoft.com/office/powerpoint/2010/main" val="57193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3669F-7CEC-4F17-A796-CF528FFB6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a:extLst>
              <a:ext uri="{FF2B5EF4-FFF2-40B4-BE49-F238E27FC236}">
                <a16:creationId xmlns:a16="http://schemas.microsoft.com/office/drawing/2014/main" id="{15AC610E-075A-48E4-BBED-700773D01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A8494D7B-553A-4DD0-B141-33FC01E26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BEBF6-D2DC-4DA3-BFE0-2A455EDC43CF}" type="datetimeFigureOut">
              <a:rPr lang="de-CH" smtClean="0"/>
              <a:t>05.04.2020</a:t>
            </a:fld>
            <a:endParaRPr lang="de-CH"/>
          </a:p>
        </p:txBody>
      </p:sp>
      <p:sp>
        <p:nvSpPr>
          <p:cNvPr id="5" name="Footer Placeholder 4">
            <a:extLst>
              <a:ext uri="{FF2B5EF4-FFF2-40B4-BE49-F238E27FC236}">
                <a16:creationId xmlns:a16="http://schemas.microsoft.com/office/drawing/2014/main" id="{A6E3DD10-8652-40B3-94C0-D3E9DB00E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a:extLst>
              <a:ext uri="{FF2B5EF4-FFF2-40B4-BE49-F238E27FC236}">
                <a16:creationId xmlns:a16="http://schemas.microsoft.com/office/drawing/2014/main" id="{7C078D12-BD36-40D2-82FF-5E87DFE7F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C3D1D-8746-4B5C-BADD-95A92EA30155}" type="slidenum">
              <a:rPr lang="de-CH" smtClean="0"/>
              <a:t>‹#›</a:t>
            </a:fld>
            <a:endParaRPr lang="de-CH"/>
          </a:p>
        </p:txBody>
      </p:sp>
    </p:spTree>
    <p:extLst>
      <p:ext uri="{BB962C8B-B14F-4D97-AF65-F5344CB8AC3E}">
        <p14:creationId xmlns:p14="http://schemas.microsoft.com/office/powerpoint/2010/main" val="17564617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Statist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stata.com/2016/12/13/understanding-truncation-and-censorin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log.stata.com/2016/12/13/understanding-truncation-and-censori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7B37E8-8993-45D4-95F1-A3094C7FD559}"/>
              </a:ext>
            </a:extLst>
          </p:cNvPr>
          <p:cNvSpPr>
            <a:spLocks noGrp="1"/>
          </p:cNvSpPr>
          <p:nvPr>
            <p:ph type="ctrTitle"/>
          </p:nvPr>
        </p:nvSpPr>
        <p:spPr>
          <a:xfrm>
            <a:off x="1524000" y="1122362"/>
            <a:ext cx="9144000" cy="2840037"/>
          </a:xfrm>
        </p:spPr>
        <p:txBody>
          <a:bodyPr>
            <a:normAutofit/>
          </a:bodyPr>
          <a:lstStyle/>
          <a:p>
            <a:r>
              <a:rPr lang="fr-CH" sz="5800" dirty="0"/>
              <a:t>Quantitative Risk Management</a:t>
            </a:r>
            <a:br>
              <a:rPr lang="fr-CH" sz="5800" dirty="0"/>
            </a:br>
            <a:r>
              <a:rPr lang="de-CH" b="1" dirty="0"/>
              <a:t>SURVIVAL COPULA</a:t>
            </a:r>
            <a:endParaRPr lang="de-CH" sz="5800" dirty="0"/>
          </a:p>
        </p:txBody>
      </p:sp>
      <p:sp>
        <p:nvSpPr>
          <p:cNvPr id="3" name="Subtitle 2">
            <a:extLst>
              <a:ext uri="{FF2B5EF4-FFF2-40B4-BE49-F238E27FC236}">
                <a16:creationId xmlns:a16="http://schemas.microsoft.com/office/drawing/2014/main" id="{EBD3A906-0ABA-44A2-BD23-E37730D53406}"/>
              </a:ext>
            </a:extLst>
          </p:cNvPr>
          <p:cNvSpPr>
            <a:spLocks noGrp="1"/>
          </p:cNvSpPr>
          <p:nvPr>
            <p:ph type="subTitle" idx="1"/>
          </p:nvPr>
        </p:nvSpPr>
        <p:spPr>
          <a:xfrm>
            <a:off x="1524000" y="4256436"/>
            <a:ext cx="9144000" cy="1600818"/>
          </a:xfrm>
        </p:spPr>
        <p:txBody>
          <a:bodyPr>
            <a:normAutofit/>
          </a:bodyPr>
          <a:lstStyle/>
          <a:p>
            <a:r>
              <a:rPr lang="fr-CH" dirty="0">
                <a:solidFill>
                  <a:schemeClr val="accent1"/>
                </a:solidFill>
              </a:rPr>
              <a:t>Gilles Criton</a:t>
            </a:r>
          </a:p>
          <a:p>
            <a:r>
              <a:rPr lang="fr-CH" dirty="0">
                <a:solidFill>
                  <a:schemeClr val="accent1"/>
                </a:solidFill>
              </a:rPr>
              <a:t>2020</a:t>
            </a:r>
            <a:endParaRPr lang="de-CH" dirty="0">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862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Multivariate survival notions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589A3B-D6F9-49C4-92BF-E26205F425EE}"/>
              </a:ext>
            </a:extLst>
          </p:cNvPr>
          <p:cNvPicPr>
            <a:picLocks noChangeAspect="1"/>
          </p:cNvPicPr>
          <p:nvPr/>
        </p:nvPicPr>
        <p:blipFill>
          <a:blip r:embed="rId2"/>
          <a:stretch>
            <a:fillRect/>
          </a:stretch>
        </p:blipFill>
        <p:spPr>
          <a:xfrm>
            <a:off x="5990724" y="100012"/>
            <a:ext cx="5010150" cy="6657975"/>
          </a:xfrm>
          <a:prstGeom prst="rect">
            <a:avLst/>
          </a:prstGeom>
        </p:spPr>
      </p:pic>
    </p:spTree>
    <p:extLst>
      <p:ext uri="{BB962C8B-B14F-4D97-AF65-F5344CB8AC3E}">
        <p14:creationId xmlns:p14="http://schemas.microsoft.com/office/powerpoint/2010/main" val="400071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Multivariate survival notions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870C4C-A0DB-499E-9D2D-2839249A4463}"/>
              </a:ext>
            </a:extLst>
          </p:cNvPr>
          <p:cNvPicPr>
            <a:picLocks noChangeAspect="1"/>
          </p:cNvPicPr>
          <p:nvPr/>
        </p:nvPicPr>
        <p:blipFill>
          <a:blip r:embed="rId2"/>
          <a:stretch>
            <a:fillRect/>
          </a:stretch>
        </p:blipFill>
        <p:spPr>
          <a:xfrm>
            <a:off x="5952417" y="0"/>
            <a:ext cx="5328723" cy="6858000"/>
          </a:xfrm>
          <a:prstGeom prst="rect">
            <a:avLst/>
          </a:prstGeom>
        </p:spPr>
      </p:pic>
    </p:spTree>
    <p:extLst>
      <p:ext uri="{BB962C8B-B14F-4D97-AF65-F5344CB8AC3E}">
        <p14:creationId xmlns:p14="http://schemas.microsoft.com/office/powerpoint/2010/main" val="261965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Survival models and copulas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DCDF65C-830B-4BAD-95E1-36914A1FD8B2}"/>
              </a:ext>
            </a:extLst>
          </p:cNvPr>
          <p:cNvPicPr>
            <a:picLocks noChangeAspect="1"/>
          </p:cNvPicPr>
          <p:nvPr/>
        </p:nvPicPr>
        <p:blipFill>
          <a:blip r:embed="rId2"/>
          <a:stretch>
            <a:fillRect/>
          </a:stretch>
        </p:blipFill>
        <p:spPr>
          <a:xfrm>
            <a:off x="5179513" y="492573"/>
            <a:ext cx="6502163" cy="5880796"/>
          </a:xfrm>
          <a:prstGeom prst="rect">
            <a:avLst/>
          </a:prstGeom>
        </p:spPr>
      </p:pic>
    </p:spTree>
    <p:extLst>
      <p:ext uri="{BB962C8B-B14F-4D97-AF65-F5344CB8AC3E}">
        <p14:creationId xmlns:p14="http://schemas.microsoft.com/office/powerpoint/2010/main" val="322713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Survival copulas</a:t>
            </a:r>
            <a:endParaRPr lang="en-US" sz="4800" kern="1200" dirty="0">
              <a:solidFill>
                <a:srgbClr val="FFFFFF"/>
              </a:solidFill>
              <a:latin typeface="+mj-lt"/>
              <a:ea typeface="+mj-ea"/>
              <a:cs typeface="+mj-cs"/>
            </a:endParaRPr>
          </a:p>
        </p:txBody>
      </p:sp>
      <p:cxnSp>
        <p:nvCxnSpPr>
          <p:cNvPr id="32" name="Straight Connector 3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6DD38D-6412-46D9-AF63-22ED8CE30DE1}"/>
              </a:ext>
            </a:extLst>
          </p:cNvPr>
          <p:cNvPicPr>
            <a:picLocks noChangeAspect="1"/>
          </p:cNvPicPr>
          <p:nvPr/>
        </p:nvPicPr>
        <p:blipFill>
          <a:blip r:embed="rId2"/>
          <a:stretch>
            <a:fillRect/>
          </a:stretch>
        </p:blipFill>
        <p:spPr>
          <a:xfrm>
            <a:off x="5870360" y="321177"/>
            <a:ext cx="4924425" cy="1190625"/>
          </a:xfrm>
          <a:prstGeom prst="rect">
            <a:avLst/>
          </a:prstGeom>
        </p:spPr>
      </p:pic>
      <p:pic>
        <p:nvPicPr>
          <p:cNvPr id="5" name="Picture 4">
            <a:extLst>
              <a:ext uri="{FF2B5EF4-FFF2-40B4-BE49-F238E27FC236}">
                <a16:creationId xmlns:a16="http://schemas.microsoft.com/office/drawing/2014/main" id="{0B58DC21-E8A8-45A0-BE7B-151EC48F0023}"/>
              </a:ext>
            </a:extLst>
          </p:cNvPr>
          <p:cNvPicPr>
            <a:picLocks noChangeAspect="1"/>
          </p:cNvPicPr>
          <p:nvPr/>
        </p:nvPicPr>
        <p:blipFill>
          <a:blip r:embed="rId3"/>
          <a:stretch>
            <a:fillRect/>
          </a:stretch>
        </p:blipFill>
        <p:spPr>
          <a:xfrm>
            <a:off x="5870360" y="1714754"/>
            <a:ext cx="4962525" cy="4391025"/>
          </a:xfrm>
          <a:prstGeom prst="rect">
            <a:avLst/>
          </a:prstGeom>
        </p:spPr>
      </p:pic>
    </p:spTree>
    <p:extLst>
      <p:ext uri="{BB962C8B-B14F-4D97-AF65-F5344CB8AC3E}">
        <p14:creationId xmlns:p14="http://schemas.microsoft.com/office/powerpoint/2010/main" val="44727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Survival copulas</a:t>
            </a:r>
            <a:endParaRPr lang="en-US" sz="4800" kern="1200" dirty="0">
              <a:solidFill>
                <a:srgbClr val="FFFFFF"/>
              </a:solidFill>
              <a:latin typeface="+mj-lt"/>
              <a:ea typeface="+mj-ea"/>
              <a:cs typeface="+mj-cs"/>
            </a:endParaRPr>
          </a:p>
        </p:txBody>
      </p:sp>
      <p:cxnSp>
        <p:nvCxnSpPr>
          <p:cNvPr id="32" name="Straight Connector 3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A3F7A4F-0CB3-4E4E-9245-6E50D5A30750}"/>
              </a:ext>
            </a:extLst>
          </p:cNvPr>
          <p:cNvPicPr>
            <a:picLocks noChangeAspect="1"/>
          </p:cNvPicPr>
          <p:nvPr/>
        </p:nvPicPr>
        <p:blipFill>
          <a:blip r:embed="rId2"/>
          <a:stretch>
            <a:fillRect/>
          </a:stretch>
        </p:blipFill>
        <p:spPr>
          <a:xfrm>
            <a:off x="6300831" y="0"/>
            <a:ext cx="4879029" cy="6858000"/>
          </a:xfrm>
          <a:prstGeom prst="rect">
            <a:avLst/>
          </a:prstGeom>
        </p:spPr>
      </p:pic>
    </p:spTree>
    <p:extLst>
      <p:ext uri="{BB962C8B-B14F-4D97-AF65-F5344CB8AC3E}">
        <p14:creationId xmlns:p14="http://schemas.microsoft.com/office/powerpoint/2010/main" val="191117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Frailty models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CC5B3A3-4A18-4F33-BE56-BAD37889066E}"/>
              </a:ext>
            </a:extLst>
          </p:cNvPr>
          <p:cNvPicPr>
            <a:picLocks noChangeAspect="1"/>
          </p:cNvPicPr>
          <p:nvPr/>
        </p:nvPicPr>
        <p:blipFill>
          <a:blip r:embed="rId2"/>
          <a:stretch>
            <a:fillRect/>
          </a:stretch>
        </p:blipFill>
        <p:spPr>
          <a:xfrm>
            <a:off x="5186079" y="321176"/>
            <a:ext cx="5589993" cy="5857201"/>
          </a:xfrm>
          <a:prstGeom prst="rect">
            <a:avLst/>
          </a:prstGeom>
        </p:spPr>
      </p:pic>
    </p:spTree>
    <p:extLst>
      <p:ext uri="{BB962C8B-B14F-4D97-AF65-F5344CB8AC3E}">
        <p14:creationId xmlns:p14="http://schemas.microsoft.com/office/powerpoint/2010/main" val="215919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Frailty models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DFA741-B739-46EE-845A-9BF5E530E398}"/>
              </a:ext>
            </a:extLst>
          </p:cNvPr>
          <p:cNvPicPr>
            <a:picLocks noChangeAspect="1"/>
          </p:cNvPicPr>
          <p:nvPr/>
        </p:nvPicPr>
        <p:blipFill>
          <a:blip r:embed="rId2"/>
          <a:stretch>
            <a:fillRect/>
          </a:stretch>
        </p:blipFill>
        <p:spPr>
          <a:xfrm>
            <a:off x="5991227" y="0"/>
            <a:ext cx="4845718" cy="6858000"/>
          </a:xfrm>
          <a:prstGeom prst="rect">
            <a:avLst/>
          </a:prstGeom>
        </p:spPr>
      </p:pic>
    </p:spTree>
    <p:extLst>
      <p:ext uri="{BB962C8B-B14F-4D97-AF65-F5344CB8AC3E}">
        <p14:creationId xmlns:p14="http://schemas.microsoft.com/office/powerpoint/2010/main" val="207492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Frailty models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B1E36F5-F776-45AE-9E21-0F1660ED446C}"/>
              </a:ext>
            </a:extLst>
          </p:cNvPr>
          <p:cNvPicPr>
            <a:picLocks noChangeAspect="1"/>
          </p:cNvPicPr>
          <p:nvPr/>
        </p:nvPicPr>
        <p:blipFill>
          <a:blip r:embed="rId2"/>
          <a:stretch>
            <a:fillRect/>
          </a:stretch>
        </p:blipFill>
        <p:spPr>
          <a:xfrm>
            <a:off x="5983285" y="0"/>
            <a:ext cx="4861601" cy="6858000"/>
          </a:xfrm>
          <a:prstGeom prst="rect">
            <a:avLst/>
          </a:prstGeom>
        </p:spPr>
      </p:pic>
    </p:spTree>
    <p:extLst>
      <p:ext uri="{BB962C8B-B14F-4D97-AF65-F5344CB8AC3E}">
        <p14:creationId xmlns:p14="http://schemas.microsoft.com/office/powerpoint/2010/main" val="1186054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Frailty models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21ADACF-0560-4A33-B220-842F6335032F}"/>
              </a:ext>
            </a:extLst>
          </p:cNvPr>
          <p:cNvPicPr>
            <a:picLocks noChangeAspect="1"/>
          </p:cNvPicPr>
          <p:nvPr/>
        </p:nvPicPr>
        <p:blipFill>
          <a:blip r:embed="rId2"/>
          <a:stretch>
            <a:fillRect/>
          </a:stretch>
        </p:blipFill>
        <p:spPr>
          <a:xfrm>
            <a:off x="5962851" y="0"/>
            <a:ext cx="4902469" cy="6858000"/>
          </a:xfrm>
          <a:prstGeom prst="rect">
            <a:avLst/>
          </a:prstGeom>
        </p:spPr>
      </p:pic>
    </p:spTree>
    <p:extLst>
      <p:ext uri="{BB962C8B-B14F-4D97-AF65-F5344CB8AC3E}">
        <p14:creationId xmlns:p14="http://schemas.microsoft.com/office/powerpoint/2010/main" val="71866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Archimedean copulas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7BE1E1F-DCB8-4148-8820-A337613CA42E}"/>
              </a:ext>
            </a:extLst>
          </p:cNvPr>
          <p:cNvPicPr>
            <a:picLocks noChangeAspect="1"/>
          </p:cNvPicPr>
          <p:nvPr/>
        </p:nvPicPr>
        <p:blipFill>
          <a:blip r:embed="rId2"/>
          <a:stretch>
            <a:fillRect/>
          </a:stretch>
        </p:blipFill>
        <p:spPr>
          <a:xfrm>
            <a:off x="4884008" y="184579"/>
            <a:ext cx="7299755" cy="5474816"/>
          </a:xfrm>
          <a:prstGeom prst="rect">
            <a:avLst/>
          </a:prstGeom>
        </p:spPr>
      </p:pic>
      <p:sp>
        <p:nvSpPr>
          <p:cNvPr id="9" name="TextBox 8">
            <a:extLst>
              <a:ext uri="{FF2B5EF4-FFF2-40B4-BE49-F238E27FC236}">
                <a16:creationId xmlns:a16="http://schemas.microsoft.com/office/drawing/2014/main" id="{E089C14A-AA99-4CCD-AAD8-DE0EE9DF2EEA}"/>
              </a:ext>
            </a:extLst>
          </p:cNvPr>
          <p:cNvSpPr txBox="1"/>
          <p:nvPr/>
        </p:nvSpPr>
        <p:spPr>
          <a:xfrm>
            <a:off x="5498226" y="6221162"/>
            <a:ext cx="5004619" cy="369332"/>
          </a:xfrm>
          <a:prstGeom prst="rect">
            <a:avLst/>
          </a:prstGeom>
          <a:noFill/>
        </p:spPr>
        <p:txBody>
          <a:bodyPr wrap="square" rtlCol="0">
            <a:spAutoFit/>
          </a:bodyPr>
          <a:lstStyle/>
          <a:p>
            <a:r>
              <a:rPr lang="fr-CH" dirty="0"/>
              <a:t>Source: </a:t>
            </a:r>
            <a:r>
              <a:rPr lang="fr-CH" dirty="0" err="1"/>
              <a:t>Wikipedia</a:t>
            </a:r>
            <a:endParaRPr lang="de-CH" dirty="0"/>
          </a:p>
        </p:txBody>
      </p:sp>
    </p:spTree>
    <p:extLst>
      <p:ext uri="{BB962C8B-B14F-4D97-AF65-F5344CB8AC3E}">
        <p14:creationId xmlns:p14="http://schemas.microsoft.com/office/powerpoint/2010/main" val="271332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D02249-0F99-4A3B-A6AE-1877781D4CBB}"/>
              </a:ext>
            </a:extLst>
          </p:cNvPr>
          <p:cNvSpPr>
            <a:spLocks noGrp="1"/>
          </p:cNvSpPr>
          <p:nvPr>
            <p:ph type="title"/>
          </p:nvPr>
        </p:nvSpPr>
        <p:spPr>
          <a:xfrm>
            <a:off x="833002" y="365125"/>
            <a:ext cx="3973667" cy="5811837"/>
          </a:xfrm>
        </p:spPr>
        <p:txBody>
          <a:bodyPr>
            <a:normAutofit/>
          </a:bodyPr>
          <a:lstStyle/>
          <a:p>
            <a:r>
              <a:rPr lang="fr-CH" dirty="0">
                <a:solidFill>
                  <a:srgbClr val="FFFFFF"/>
                </a:solidFill>
              </a:rPr>
              <a:t>Survival </a:t>
            </a:r>
            <a:r>
              <a:rPr lang="fr-CH" dirty="0" err="1">
                <a:solidFill>
                  <a:srgbClr val="FFFFFF"/>
                </a:solidFill>
              </a:rPr>
              <a:t>Analysis</a:t>
            </a:r>
            <a:endParaRPr lang="de-CH" dirty="0">
              <a:solidFill>
                <a:srgbClr val="FFFFFF"/>
              </a:solidFill>
            </a:endParaRPr>
          </a:p>
        </p:txBody>
      </p:sp>
      <p:sp>
        <p:nvSpPr>
          <p:cNvPr id="3" name="Content Placeholder 2">
            <a:extLst>
              <a:ext uri="{FF2B5EF4-FFF2-40B4-BE49-F238E27FC236}">
                <a16:creationId xmlns:a16="http://schemas.microsoft.com/office/drawing/2014/main" id="{545ABD8C-54F0-4109-A5BE-DAAAAA5B4240}"/>
              </a:ext>
            </a:extLst>
          </p:cNvPr>
          <p:cNvSpPr>
            <a:spLocks noGrp="1"/>
          </p:cNvSpPr>
          <p:nvPr>
            <p:ph idx="1"/>
          </p:nvPr>
        </p:nvSpPr>
        <p:spPr>
          <a:xfrm>
            <a:off x="4695825" y="365125"/>
            <a:ext cx="7343775" cy="5811837"/>
          </a:xfrm>
        </p:spPr>
        <p:txBody>
          <a:bodyPr anchor="ctr">
            <a:normAutofit/>
          </a:bodyPr>
          <a:lstStyle/>
          <a:p>
            <a:r>
              <a:rPr lang="en-US" b="1" dirty="0"/>
              <a:t>Survival analysis</a:t>
            </a:r>
            <a:r>
              <a:rPr lang="en-US" dirty="0"/>
              <a:t> is a branch of </a:t>
            </a:r>
            <a:r>
              <a:rPr lang="en-US" dirty="0">
                <a:hlinkClick r:id="rId2" tooltip="Statistics">
                  <a:extLst>
                    <a:ext uri="{A12FA001-AC4F-418D-AE19-62706E023703}">
                      <ahyp:hlinkClr xmlns:ahyp="http://schemas.microsoft.com/office/drawing/2018/hyperlinkcolor" val="tx"/>
                    </a:ext>
                  </a:extLst>
                </a:hlinkClick>
              </a:rPr>
              <a:t>statistics</a:t>
            </a:r>
            <a:r>
              <a:rPr lang="en-US" dirty="0"/>
              <a:t> for analyzing the expected duration of time until one or more events happen</a:t>
            </a:r>
            <a:endParaRPr lang="en-US" sz="3200" dirty="0"/>
          </a:p>
          <a:p>
            <a:endParaRPr lang="en-US" sz="3200" dirty="0"/>
          </a:p>
          <a:p>
            <a:r>
              <a:rPr lang="en-US" sz="3200" dirty="0"/>
              <a:t>What makes Survival Analysis different from other fields of statistics are censoring and truncation.</a:t>
            </a:r>
            <a:endParaRPr lang="de-CH" sz="3200" dirty="0">
              <a:solidFill>
                <a:srgbClr val="FFFFFF"/>
              </a:solidFill>
            </a:endParaRPr>
          </a:p>
        </p:txBody>
      </p:sp>
    </p:spTree>
    <p:extLst>
      <p:ext uri="{BB962C8B-B14F-4D97-AF65-F5344CB8AC3E}">
        <p14:creationId xmlns:p14="http://schemas.microsoft.com/office/powerpoint/2010/main" val="6877851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Archimedean copulas</a:t>
            </a:r>
            <a:endParaRPr lang="en-US" sz="4800" kern="1200" dirty="0">
              <a:solidFill>
                <a:srgbClr val="FFFFFF"/>
              </a:solidFill>
              <a:latin typeface="+mj-lt"/>
              <a:ea typeface="+mj-ea"/>
              <a:cs typeface="+mj-cs"/>
            </a:endParaRPr>
          </a:p>
        </p:txBody>
      </p:sp>
      <p:cxnSp>
        <p:nvCxnSpPr>
          <p:cNvPr id="39" name="Straight Connector 3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089C14A-AA99-4CCD-AAD8-DE0EE9DF2EEA}"/>
              </a:ext>
            </a:extLst>
          </p:cNvPr>
          <p:cNvSpPr txBox="1"/>
          <p:nvPr/>
        </p:nvSpPr>
        <p:spPr>
          <a:xfrm>
            <a:off x="5498226" y="6221162"/>
            <a:ext cx="5004619" cy="369332"/>
          </a:xfrm>
          <a:prstGeom prst="rect">
            <a:avLst/>
          </a:prstGeom>
          <a:noFill/>
        </p:spPr>
        <p:txBody>
          <a:bodyPr wrap="square" rtlCol="0">
            <a:spAutoFit/>
          </a:bodyPr>
          <a:lstStyle/>
          <a:p>
            <a:r>
              <a:rPr lang="fr-CH" dirty="0"/>
              <a:t>Source: </a:t>
            </a:r>
            <a:r>
              <a:rPr lang="fr-CH" dirty="0" err="1"/>
              <a:t>Wikipedia</a:t>
            </a:r>
            <a:endParaRPr lang="de-CH" dirty="0"/>
          </a:p>
        </p:txBody>
      </p:sp>
      <p:pic>
        <p:nvPicPr>
          <p:cNvPr id="3" name="Picture 2">
            <a:extLst>
              <a:ext uri="{FF2B5EF4-FFF2-40B4-BE49-F238E27FC236}">
                <a16:creationId xmlns:a16="http://schemas.microsoft.com/office/drawing/2014/main" id="{66E613F2-0D7F-4E5C-BCF6-259988088342}"/>
              </a:ext>
            </a:extLst>
          </p:cNvPr>
          <p:cNvPicPr>
            <a:picLocks noChangeAspect="1"/>
          </p:cNvPicPr>
          <p:nvPr/>
        </p:nvPicPr>
        <p:blipFill>
          <a:blip r:embed="rId2"/>
          <a:stretch>
            <a:fillRect/>
          </a:stretch>
        </p:blipFill>
        <p:spPr>
          <a:xfrm>
            <a:off x="4845580" y="1293083"/>
            <a:ext cx="7009536" cy="3155350"/>
          </a:xfrm>
          <a:prstGeom prst="rect">
            <a:avLst/>
          </a:prstGeom>
        </p:spPr>
      </p:pic>
    </p:spTree>
    <p:extLst>
      <p:ext uri="{BB962C8B-B14F-4D97-AF65-F5344CB8AC3E}">
        <p14:creationId xmlns:p14="http://schemas.microsoft.com/office/powerpoint/2010/main" val="247292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Dependence measures</a:t>
            </a:r>
            <a:br>
              <a:rPr lang="en-US" sz="4800" b="1" kern="1200">
                <a:solidFill>
                  <a:srgbClr val="FFFFFF"/>
                </a:solidFill>
                <a:latin typeface="+mj-lt"/>
                <a:ea typeface="+mj-ea"/>
                <a:cs typeface="+mj-cs"/>
              </a:rPr>
            </a:br>
            <a:r>
              <a:rPr lang="en-US" sz="4800" i="1" kern="1200">
                <a:solidFill>
                  <a:srgbClr val="FFFFFF"/>
                </a:solidFill>
                <a:latin typeface="+mj-lt"/>
                <a:ea typeface="+mj-ea"/>
                <a:cs typeface="+mj-cs"/>
              </a:rPr>
              <a:t>linear correlation</a:t>
            </a:r>
            <a:endParaRPr lang="en-US" sz="4800" kern="120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3AB942-7361-4489-8177-A80A9B0A419D}"/>
              </a:ext>
            </a:extLst>
          </p:cNvPr>
          <p:cNvPicPr>
            <a:picLocks noChangeAspect="1"/>
          </p:cNvPicPr>
          <p:nvPr/>
        </p:nvPicPr>
        <p:blipFill>
          <a:blip r:embed="rId2"/>
          <a:stretch>
            <a:fillRect/>
          </a:stretch>
        </p:blipFill>
        <p:spPr>
          <a:xfrm>
            <a:off x="5634681" y="84572"/>
            <a:ext cx="5655812" cy="6773428"/>
          </a:xfrm>
          <a:prstGeom prst="rect">
            <a:avLst/>
          </a:prstGeom>
        </p:spPr>
      </p:pic>
    </p:spTree>
    <p:extLst>
      <p:ext uri="{BB962C8B-B14F-4D97-AF65-F5344CB8AC3E}">
        <p14:creationId xmlns:p14="http://schemas.microsoft.com/office/powerpoint/2010/main" val="53913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Dependence measures</a:t>
            </a:r>
            <a:br>
              <a:rPr lang="en-US" sz="4800" b="1" kern="1200">
                <a:solidFill>
                  <a:srgbClr val="FFFFFF"/>
                </a:solidFill>
                <a:latin typeface="+mj-lt"/>
                <a:ea typeface="+mj-ea"/>
                <a:cs typeface="+mj-cs"/>
              </a:rPr>
            </a:br>
            <a:r>
              <a:rPr lang="en-US" sz="4800" i="1" kern="1200">
                <a:solidFill>
                  <a:srgbClr val="FFFFFF"/>
                </a:solidFill>
                <a:latin typeface="+mj-lt"/>
                <a:ea typeface="+mj-ea"/>
                <a:cs typeface="+mj-cs"/>
              </a:rPr>
              <a:t>linear correlation</a:t>
            </a:r>
            <a:endParaRPr lang="en-US" sz="4800" kern="120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2753AEB-AF3D-4178-BA69-C83182204C8A}"/>
              </a:ext>
            </a:extLst>
          </p:cNvPr>
          <p:cNvPicPr>
            <a:picLocks noChangeAspect="1"/>
          </p:cNvPicPr>
          <p:nvPr/>
        </p:nvPicPr>
        <p:blipFill>
          <a:blip r:embed="rId2"/>
          <a:stretch>
            <a:fillRect/>
          </a:stretch>
        </p:blipFill>
        <p:spPr>
          <a:xfrm>
            <a:off x="5674935" y="967566"/>
            <a:ext cx="6034097" cy="4922867"/>
          </a:xfrm>
          <a:prstGeom prst="rect">
            <a:avLst/>
          </a:prstGeom>
        </p:spPr>
      </p:pic>
    </p:spTree>
    <p:extLst>
      <p:ext uri="{BB962C8B-B14F-4D97-AF65-F5344CB8AC3E}">
        <p14:creationId xmlns:p14="http://schemas.microsoft.com/office/powerpoint/2010/main" val="258226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Kendall’s tau and Spearman’s rho</a:t>
            </a:r>
            <a:endParaRPr lang="en-US" sz="4800" kern="1200" dirty="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8CE5FED-FF39-48EB-8FA5-15A90B768FDF}"/>
              </a:ext>
            </a:extLst>
          </p:cNvPr>
          <p:cNvPicPr>
            <a:picLocks noChangeAspect="1"/>
          </p:cNvPicPr>
          <p:nvPr/>
        </p:nvPicPr>
        <p:blipFill>
          <a:blip r:embed="rId2"/>
          <a:stretch>
            <a:fillRect/>
          </a:stretch>
        </p:blipFill>
        <p:spPr>
          <a:xfrm>
            <a:off x="5006544" y="401496"/>
            <a:ext cx="6894296" cy="1921574"/>
          </a:xfrm>
          <a:prstGeom prst="rect">
            <a:avLst/>
          </a:prstGeom>
        </p:spPr>
      </p:pic>
    </p:spTree>
    <p:extLst>
      <p:ext uri="{BB962C8B-B14F-4D97-AF65-F5344CB8AC3E}">
        <p14:creationId xmlns:p14="http://schemas.microsoft.com/office/powerpoint/2010/main" val="108841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Tail dependence</a:t>
            </a:r>
            <a:endParaRPr lang="en-US" sz="4800" kern="1200" dirty="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AE92A4-D09F-4026-BE78-55F80467DAB8}"/>
              </a:ext>
            </a:extLst>
          </p:cNvPr>
          <p:cNvPicPr>
            <a:picLocks noChangeAspect="1"/>
          </p:cNvPicPr>
          <p:nvPr/>
        </p:nvPicPr>
        <p:blipFill>
          <a:blip r:embed="rId2"/>
          <a:stretch>
            <a:fillRect/>
          </a:stretch>
        </p:blipFill>
        <p:spPr>
          <a:xfrm>
            <a:off x="5006544" y="234392"/>
            <a:ext cx="5632624" cy="6361948"/>
          </a:xfrm>
          <a:prstGeom prst="rect">
            <a:avLst/>
          </a:prstGeom>
        </p:spPr>
      </p:pic>
    </p:spTree>
    <p:extLst>
      <p:ext uri="{BB962C8B-B14F-4D97-AF65-F5344CB8AC3E}">
        <p14:creationId xmlns:p14="http://schemas.microsoft.com/office/powerpoint/2010/main" val="256422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Tail dependence</a:t>
            </a:r>
            <a:endParaRPr lang="en-US" sz="4800" kern="1200" dirty="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A1573E4-89B1-404A-85AE-D901878488C4}"/>
              </a:ext>
            </a:extLst>
          </p:cNvPr>
          <p:cNvPicPr>
            <a:picLocks noChangeAspect="1"/>
          </p:cNvPicPr>
          <p:nvPr/>
        </p:nvPicPr>
        <p:blipFill>
          <a:blip r:embed="rId2"/>
          <a:stretch>
            <a:fillRect/>
          </a:stretch>
        </p:blipFill>
        <p:spPr>
          <a:xfrm>
            <a:off x="5006543" y="338137"/>
            <a:ext cx="6645791" cy="1601874"/>
          </a:xfrm>
          <a:prstGeom prst="rect">
            <a:avLst/>
          </a:prstGeom>
        </p:spPr>
      </p:pic>
      <p:pic>
        <p:nvPicPr>
          <p:cNvPr id="4" name="Picture 3">
            <a:extLst>
              <a:ext uri="{FF2B5EF4-FFF2-40B4-BE49-F238E27FC236}">
                <a16:creationId xmlns:a16="http://schemas.microsoft.com/office/drawing/2014/main" id="{C1EF97B8-7AB5-4E72-BDD7-F471ED0E8F96}"/>
              </a:ext>
            </a:extLst>
          </p:cNvPr>
          <p:cNvPicPr>
            <a:picLocks noChangeAspect="1"/>
          </p:cNvPicPr>
          <p:nvPr/>
        </p:nvPicPr>
        <p:blipFill>
          <a:blip r:embed="rId3"/>
          <a:stretch>
            <a:fillRect/>
          </a:stretch>
        </p:blipFill>
        <p:spPr>
          <a:xfrm>
            <a:off x="5055836" y="1939340"/>
            <a:ext cx="6816216" cy="4066044"/>
          </a:xfrm>
          <a:prstGeom prst="rect">
            <a:avLst/>
          </a:prstGeom>
        </p:spPr>
      </p:pic>
    </p:spTree>
    <p:extLst>
      <p:ext uri="{BB962C8B-B14F-4D97-AF65-F5344CB8AC3E}">
        <p14:creationId xmlns:p14="http://schemas.microsoft.com/office/powerpoint/2010/main" val="3619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Competing risk models</a:t>
            </a:r>
            <a:endParaRPr lang="en-US" sz="4800" kern="1200" dirty="0">
              <a:solidFill>
                <a:srgbClr val="FFFFFF"/>
              </a:solidFill>
              <a:latin typeface="+mj-lt"/>
              <a:ea typeface="+mj-ea"/>
              <a:cs typeface="+mj-cs"/>
            </a:endParaRPr>
          </a:p>
        </p:txBody>
      </p:sp>
      <p:cxnSp>
        <p:nvCxnSpPr>
          <p:cNvPr id="46" name="Straight Connector 4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E33BDF-B34A-4671-BD0D-897DA2195288}"/>
              </a:ext>
            </a:extLst>
          </p:cNvPr>
          <p:cNvPicPr>
            <a:picLocks noChangeAspect="1"/>
          </p:cNvPicPr>
          <p:nvPr/>
        </p:nvPicPr>
        <p:blipFill>
          <a:blip r:embed="rId2"/>
          <a:stretch>
            <a:fillRect/>
          </a:stretch>
        </p:blipFill>
        <p:spPr>
          <a:xfrm>
            <a:off x="5006544" y="1013154"/>
            <a:ext cx="6712429" cy="4114899"/>
          </a:xfrm>
          <a:prstGeom prst="rect">
            <a:avLst/>
          </a:prstGeom>
        </p:spPr>
      </p:pic>
    </p:spTree>
    <p:extLst>
      <p:ext uri="{BB962C8B-B14F-4D97-AF65-F5344CB8AC3E}">
        <p14:creationId xmlns:p14="http://schemas.microsoft.com/office/powerpoint/2010/main" val="264318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kern="1200">
                <a:solidFill>
                  <a:srgbClr val="FFFFFF"/>
                </a:solidFill>
                <a:latin typeface="+mj-lt"/>
                <a:ea typeface="+mj-ea"/>
                <a:cs typeface="+mj-cs"/>
              </a:rPr>
              <a:t>Competing risk models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BD298C5-AC58-4185-A445-C4C9CA6F0E88}"/>
              </a:ext>
            </a:extLst>
          </p:cNvPr>
          <p:cNvPicPr>
            <a:picLocks noChangeAspect="1"/>
          </p:cNvPicPr>
          <p:nvPr/>
        </p:nvPicPr>
        <p:blipFill>
          <a:blip r:embed="rId2"/>
          <a:stretch>
            <a:fillRect/>
          </a:stretch>
        </p:blipFill>
        <p:spPr>
          <a:xfrm>
            <a:off x="5770606" y="138864"/>
            <a:ext cx="5246094" cy="6496713"/>
          </a:xfrm>
          <a:prstGeom prst="rect">
            <a:avLst/>
          </a:prstGeom>
        </p:spPr>
      </p:pic>
    </p:spTree>
    <p:extLst>
      <p:ext uri="{BB962C8B-B14F-4D97-AF65-F5344CB8AC3E}">
        <p14:creationId xmlns:p14="http://schemas.microsoft.com/office/powerpoint/2010/main" val="229101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kern="1200">
                <a:solidFill>
                  <a:srgbClr val="FFFFFF"/>
                </a:solidFill>
                <a:latin typeface="+mj-lt"/>
                <a:ea typeface="+mj-ea"/>
                <a:cs typeface="+mj-cs"/>
              </a:rPr>
              <a:t>Competing risk models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C51540-D8B3-4812-833A-BE2B6AD17C93}"/>
              </a:ext>
            </a:extLst>
          </p:cNvPr>
          <p:cNvPicPr>
            <a:picLocks noChangeAspect="1"/>
          </p:cNvPicPr>
          <p:nvPr/>
        </p:nvPicPr>
        <p:blipFill>
          <a:blip r:embed="rId2"/>
          <a:stretch>
            <a:fillRect/>
          </a:stretch>
        </p:blipFill>
        <p:spPr>
          <a:xfrm>
            <a:off x="6388694" y="0"/>
            <a:ext cx="4431455" cy="6858000"/>
          </a:xfrm>
          <a:prstGeom prst="rect">
            <a:avLst/>
          </a:prstGeom>
        </p:spPr>
      </p:pic>
    </p:spTree>
    <p:extLst>
      <p:ext uri="{BB962C8B-B14F-4D97-AF65-F5344CB8AC3E}">
        <p14:creationId xmlns:p14="http://schemas.microsoft.com/office/powerpoint/2010/main" val="278986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kern="1200">
                <a:solidFill>
                  <a:srgbClr val="FFFFFF"/>
                </a:solidFill>
                <a:latin typeface="+mj-lt"/>
                <a:ea typeface="+mj-ea"/>
                <a:cs typeface="+mj-cs"/>
              </a:rPr>
              <a:t>Competing risk models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214A27-AF5A-4D85-9D28-2838F28B7656}"/>
              </a:ext>
            </a:extLst>
          </p:cNvPr>
          <p:cNvPicPr>
            <a:picLocks noChangeAspect="1"/>
          </p:cNvPicPr>
          <p:nvPr/>
        </p:nvPicPr>
        <p:blipFill>
          <a:blip r:embed="rId2"/>
          <a:stretch>
            <a:fillRect/>
          </a:stretch>
        </p:blipFill>
        <p:spPr>
          <a:xfrm>
            <a:off x="6248402" y="0"/>
            <a:ext cx="4331368" cy="6858000"/>
          </a:xfrm>
          <a:prstGeom prst="rect">
            <a:avLst/>
          </a:prstGeom>
        </p:spPr>
      </p:pic>
    </p:spTree>
    <p:extLst>
      <p:ext uri="{BB962C8B-B14F-4D97-AF65-F5344CB8AC3E}">
        <p14:creationId xmlns:p14="http://schemas.microsoft.com/office/powerpoint/2010/main" val="379706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Survival Analysis</a:t>
            </a:r>
            <a:br>
              <a:rPr lang="en-US" sz="4800" b="1" kern="1200" dirty="0">
                <a:solidFill>
                  <a:srgbClr val="FFFFFF"/>
                </a:solidFill>
                <a:latin typeface="+mj-lt"/>
                <a:ea typeface="+mj-ea"/>
                <a:cs typeface="+mj-cs"/>
              </a:rPr>
            </a:br>
            <a:r>
              <a:rPr lang="en-US" sz="3600" b="1" kern="1200" dirty="0">
                <a:solidFill>
                  <a:srgbClr val="FFFFFF"/>
                </a:solidFill>
                <a:latin typeface="+mj-lt"/>
                <a:ea typeface="+mj-ea"/>
                <a:cs typeface="+mj-cs"/>
              </a:rPr>
              <a:t>Censored Data</a:t>
            </a:r>
            <a:endParaRPr lang="en-US" sz="36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4F41649-7695-4229-A54E-45A453CA3BA7}"/>
              </a:ext>
            </a:extLst>
          </p:cNvPr>
          <p:cNvSpPr txBox="1"/>
          <p:nvPr/>
        </p:nvSpPr>
        <p:spPr>
          <a:xfrm>
            <a:off x="4829176" y="134034"/>
            <a:ext cx="7162800" cy="1569660"/>
          </a:xfrm>
          <a:prstGeom prst="rect">
            <a:avLst/>
          </a:prstGeom>
          <a:noFill/>
        </p:spPr>
        <p:txBody>
          <a:bodyPr wrap="square" rtlCol="0">
            <a:spAutoFit/>
          </a:bodyPr>
          <a:lstStyle/>
          <a:p>
            <a:r>
              <a:rPr lang="en-US" sz="2400" dirty="0"/>
              <a:t>The data were censored as opposed to truncated. When the nicotine level fell below the detection limit, the observation was still included in the sample with the nicotine level recorded as being equal to that limit.</a:t>
            </a:r>
            <a:endParaRPr lang="fr-CH" sz="2400" dirty="0"/>
          </a:p>
        </p:txBody>
      </p:sp>
      <p:pic>
        <p:nvPicPr>
          <p:cNvPr id="4" name="Picture 3">
            <a:extLst>
              <a:ext uri="{FF2B5EF4-FFF2-40B4-BE49-F238E27FC236}">
                <a16:creationId xmlns:a16="http://schemas.microsoft.com/office/drawing/2014/main" id="{626412A8-A541-4E44-8E73-1BB0CFDC85B8}"/>
              </a:ext>
            </a:extLst>
          </p:cNvPr>
          <p:cNvPicPr>
            <a:picLocks noChangeAspect="1"/>
          </p:cNvPicPr>
          <p:nvPr/>
        </p:nvPicPr>
        <p:blipFill>
          <a:blip r:embed="rId2"/>
          <a:stretch>
            <a:fillRect/>
          </a:stretch>
        </p:blipFill>
        <p:spPr>
          <a:xfrm>
            <a:off x="4829176" y="1607076"/>
            <a:ext cx="7162800" cy="4745415"/>
          </a:xfrm>
          <a:prstGeom prst="rect">
            <a:avLst/>
          </a:prstGeom>
        </p:spPr>
      </p:pic>
      <p:sp>
        <p:nvSpPr>
          <p:cNvPr id="8" name="TextBox 7">
            <a:extLst>
              <a:ext uri="{FF2B5EF4-FFF2-40B4-BE49-F238E27FC236}">
                <a16:creationId xmlns:a16="http://schemas.microsoft.com/office/drawing/2014/main" id="{979CD9E3-82DE-4D45-B967-412899768EC8}"/>
              </a:ext>
            </a:extLst>
          </p:cNvPr>
          <p:cNvSpPr txBox="1"/>
          <p:nvPr/>
        </p:nvSpPr>
        <p:spPr>
          <a:xfrm>
            <a:off x="5162551" y="6211669"/>
            <a:ext cx="6172200" cy="646331"/>
          </a:xfrm>
          <a:prstGeom prst="rect">
            <a:avLst/>
          </a:prstGeom>
          <a:noFill/>
        </p:spPr>
        <p:txBody>
          <a:bodyPr wrap="square" rtlCol="0">
            <a:spAutoFit/>
          </a:bodyPr>
          <a:lstStyle/>
          <a:p>
            <a:r>
              <a:rPr lang="fr-CH" dirty="0"/>
              <a:t>Source: </a:t>
            </a:r>
            <a:r>
              <a:rPr lang="fr-CH" dirty="0">
                <a:hlinkClick r:id="rId3"/>
              </a:rPr>
              <a:t>https://blog.stata.com/2016/12/13/understanding-truncation-and-censoring/</a:t>
            </a:r>
            <a:endParaRPr lang="fr-CH" dirty="0"/>
          </a:p>
        </p:txBody>
      </p:sp>
    </p:spTree>
    <p:extLst>
      <p:ext uri="{BB962C8B-B14F-4D97-AF65-F5344CB8AC3E}">
        <p14:creationId xmlns:p14="http://schemas.microsoft.com/office/powerpoint/2010/main" val="185874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kern="1200">
                <a:solidFill>
                  <a:srgbClr val="FFFFFF"/>
                </a:solidFill>
                <a:latin typeface="+mj-lt"/>
                <a:ea typeface="+mj-ea"/>
                <a:cs typeface="+mj-cs"/>
              </a:rPr>
              <a:t>Competing risk models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214A27-AF5A-4D85-9D28-2838F28B7656}"/>
              </a:ext>
            </a:extLst>
          </p:cNvPr>
          <p:cNvPicPr>
            <a:picLocks noChangeAspect="1"/>
          </p:cNvPicPr>
          <p:nvPr/>
        </p:nvPicPr>
        <p:blipFill>
          <a:blip r:embed="rId2"/>
          <a:stretch>
            <a:fillRect/>
          </a:stretch>
        </p:blipFill>
        <p:spPr>
          <a:xfrm>
            <a:off x="6248402" y="0"/>
            <a:ext cx="4331368" cy="6858000"/>
          </a:xfrm>
          <a:prstGeom prst="rect">
            <a:avLst/>
          </a:prstGeom>
        </p:spPr>
      </p:pic>
    </p:spTree>
    <p:extLst>
      <p:ext uri="{BB962C8B-B14F-4D97-AF65-F5344CB8AC3E}">
        <p14:creationId xmlns:p14="http://schemas.microsoft.com/office/powerpoint/2010/main" val="216318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kern="1200">
                <a:solidFill>
                  <a:srgbClr val="FFFFFF"/>
                </a:solidFill>
                <a:latin typeface="+mj-lt"/>
                <a:ea typeface="+mj-ea"/>
                <a:cs typeface="+mj-cs"/>
              </a:rPr>
              <a:t>Competing risk models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C7FD762-183D-4FE3-A3ED-6C15CCFEAC77}"/>
              </a:ext>
            </a:extLst>
          </p:cNvPr>
          <p:cNvPicPr>
            <a:picLocks noChangeAspect="1"/>
          </p:cNvPicPr>
          <p:nvPr/>
        </p:nvPicPr>
        <p:blipFill>
          <a:blip r:embed="rId2"/>
          <a:stretch>
            <a:fillRect/>
          </a:stretch>
        </p:blipFill>
        <p:spPr>
          <a:xfrm>
            <a:off x="5541876" y="319839"/>
            <a:ext cx="5594403" cy="2509858"/>
          </a:xfrm>
          <a:prstGeom prst="rect">
            <a:avLst/>
          </a:prstGeom>
        </p:spPr>
      </p:pic>
    </p:spTree>
    <p:extLst>
      <p:ext uri="{BB962C8B-B14F-4D97-AF65-F5344CB8AC3E}">
        <p14:creationId xmlns:p14="http://schemas.microsoft.com/office/powerpoint/2010/main" val="347042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Estimation</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231A793-EE70-4EB4-8FAD-51E4C2A61695}"/>
              </a:ext>
            </a:extLst>
          </p:cNvPr>
          <p:cNvPicPr>
            <a:picLocks noChangeAspect="1"/>
          </p:cNvPicPr>
          <p:nvPr/>
        </p:nvPicPr>
        <p:blipFill>
          <a:blip r:embed="rId2"/>
          <a:stretch>
            <a:fillRect/>
          </a:stretch>
        </p:blipFill>
        <p:spPr>
          <a:xfrm>
            <a:off x="5266788" y="321177"/>
            <a:ext cx="6250975" cy="4672697"/>
          </a:xfrm>
          <a:prstGeom prst="rect">
            <a:avLst/>
          </a:prstGeom>
        </p:spPr>
      </p:pic>
    </p:spTree>
    <p:extLst>
      <p:ext uri="{BB962C8B-B14F-4D97-AF65-F5344CB8AC3E}">
        <p14:creationId xmlns:p14="http://schemas.microsoft.com/office/powerpoint/2010/main" val="1980130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Estimation</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92DA963-7FF8-4762-83B9-48FE736CE1FF}"/>
              </a:ext>
            </a:extLst>
          </p:cNvPr>
          <p:cNvPicPr>
            <a:picLocks noChangeAspect="1"/>
          </p:cNvPicPr>
          <p:nvPr/>
        </p:nvPicPr>
        <p:blipFill>
          <a:blip r:embed="rId2"/>
          <a:stretch>
            <a:fillRect/>
          </a:stretch>
        </p:blipFill>
        <p:spPr>
          <a:xfrm>
            <a:off x="6196557" y="43895"/>
            <a:ext cx="4804317" cy="6814105"/>
          </a:xfrm>
          <a:prstGeom prst="rect">
            <a:avLst/>
          </a:prstGeom>
        </p:spPr>
      </p:pic>
    </p:spTree>
    <p:extLst>
      <p:ext uri="{BB962C8B-B14F-4D97-AF65-F5344CB8AC3E}">
        <p14:creationId xmlns:p14="http://schemas.microsoft.com/office/powerpoint/2010/main" val="1019342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Dependence measures</a:t>
            </a:r>
            <a:br>
              <a:rPr lang="en-US" sz="4800" b="1" kern="1200" dirty="0">
                <a:solidFill>
                  <a:srgbClr val="FFFFFF"/>
                </a:solidFill>
                <a:latin typeface="+mj-lt"/>
                <a:ea typeface="+mj-ea"/>
                <a:cs typeface="+mj-cs"/>
              </a:rPr>
            </a:br>
            <a:r>
              <a:rPr lang="en-US" sz="4800" i="1" dirty="0">
                <a:solidFill>
                  <a:srgbClr val="FFFFFF"/>
                </a:solidFill>
              </a:rPr>
              <a:t>Conclusions</a:t>
            </a:r>
            <a:endParaRPr lang="en-US" sz="4800" kern="1200" dirty="0">
              <a:solidFill>
                <a:srgbClr val="FFFFFF"/>
              </a:solidFill>
              <a:latin typeface="+mj-lt"/>
              <a:ea typeface="+mj-ea"/>
              <a:cs typeface="+mj-cs"/>
            </a:endParaRPr>
          </a:p>
        </p:txBody>
      </p:sp>
      <p:cxnSp>
        <p:nvCxnSpPr>
          <p:cNvPr id="53" name="Straight Connector 5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A976FC4-42CB-4C73-AFBD-EC2E873903B9}"/>
              </a:ext>
            </a:extLst>
          </p:cNvPr>
          <p:cNvPicPr>
            <a:picLocks noChangeAspect="1"/>
          </p:cNvPicPr>
          <p:nvPr/>
        </p:nvPicPr>
        <p:blipFill>
          <a:blip r:embed="rId2"/>
          <a:stretch>
            <a:fillRect/>
          </a:stretch>
        </p:blipFill>
        <p:spPr>
          <a:xfrm>
            <a:off x="5722071" y="1339249"/>
            <a:ext cx="5530452" cy="4179502"/>
          </a:xfrm>
          <a:prstGeom prst="rect">
            <a:avLst/>
          </a:prstGeom>
        </p:spPr>
      </p:pic>
    </p:spTree>
    <p:extLst>
      <p:ext uri="{BB962C8B-B14F-4D97-AF65-F5344CB8AC3E}">
        <p14:creationId xmlns:p14="http://schemas.microsoft.com/office/powerpoint/2010/main" val="292344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Survival Analysis</a:t>
            </a:r>
            <a:br>
              <a:rPr lang="en-US" sz="4800" b="1" kern="1200" dirty="0">
                <a:solidFill>
                  <a:srgbClr val="FFFFFF"/>
                </a:solidFill>
                <a:latin typeface="+mj-lt"/>
                <a:ea typeface="+mj-ea"/>
                <a:cs typeface="+mj-cs"/>
              </a:rPr>
            </a:br>
            <a:r>
              <a:rPr lang="en-US" sz="3600" b="1" kern="1200" dirty="0">
                <a:solidFill>
                  <a:srgbClr val="FFFFFF"/>
                </a:solidFill>
                <a:latin typeface="+mj-lt"/>
                <a:ea typeface="+mj-ea"/>
                <a:cs typeface="+mj-cs"/>
              </a:rPr>
              <a:t>Truncated Data</a:t>
            </a:r>
            <a:endParaRPr lang="en-US" sz="36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963B4E-53EF-4388-B339-F949684050D2}"/>
              </a:ext>
            </a:extLst>
          </p:cNvPr>
          <p:cNvPicPr>
            <a:picLocks noChangeAspect="1"/>
          </p:cNvPicPr>
          <p:nvPr/>
        </p:nvPicPr>
        <p:blipFill>
          <a:blip r:embed="rId2"/>
          <a:stretch>
            <a:fillRect/>
          </a:stretch>
        </p:blipFill>
        <p:spPr>
          <a:xfrm>
            <a:off x="4810125" y="1706479"/>
            <a:ext cx="7381875" cy="4191000"/>
          </a:xfrm>
          <a:prstGeom prst="rect">
            <a:avLst/>
          </a:prstGeom>
        </p:spPr>
      </p:pic>
      <p:sp>
        <p:nvSpPr>
          <p:cNvPr id="5" name="TextBox 4">
            <a:extLst>
              <a:ext uri="{FF2B5EF4-FFF2-40B4-BE49-F238E27FC236}">
                <a16:creationId xmlns:a16="http://schemas.microsoft.com/office/drawing/2014/main" id="{14F41649-7695-4229-A54E-45A453CA3BA7}"/>
              </a:ext>
            </a:extLst>
          </p:cNvPr>
          <p:cNvSpPr txBox="1"/>
          <p:nvPr/>
        </p:nvSpPr>
        <p:spPr>
          <a:xfrm>
            <a:off x="4810125" y="457200"/>
            <a:ext cx="7296149" cy="1200329"/>
          </a:xfrm>
          <a:prstGeom prst="rect">
            <a:avLst/>
          </a:prstGeom>
          <a:noFill/>
        </p:spPr>
        <p:txBody>
          <a:bodyPr wrap="square" rtlCol="0">
            <a:spAutoFit/>
          </a:bodyPr>
          <a:lstStyle/>
          <a:p>
            <a:r>
              <a:rPr lang="en-US" sz="2400" dirty="0"/>
              <a:t>The data are truncated (as opposed to censored) because individuals with heights below the minimum allowed height do not appear in the sample at all. </a:t>
            </a:r>
            <a:endParaRPr lang="fr-CH" sz="2400" dirty="0"/>
          </a:p>
        </p:txBody>
      </p:sp>
      <p:sp>
        <p:nvSpPr>
          <p:cNvPr id="6" name="TextBox 5">
            <a:extLst>
              <a:ext uri="{FF2B5EF4-FFF2-40B4-BE49-F238E27FC236}">
                <a16:creationId xmlns:a16="http://schemas.microsoft.com/office/drawing/2014/main" id="{534FE31B-C010-4813-9EF1-42C0565A6823}"/>
              </a:ext>
            </a:extLst>
          </p:cNvPr>
          <p:cNvSpPr txBox="1"/>
          <p:nvPr/>
        </p:nvSpPr>
        <p:spPr>
          <a:xfrm>
            <a:off x="5682916" y="6077634"/>
            <a:ext cx="6172200" cy="646331"/>
          </a:xfrm>
          <a:prstGeom prst="rect">
            <a:avLst/>
          </a:prstGeom>
          <a:noFill/>
        </p:spPr>
        <p:txBody>
          <a:bodyPr wrap="square" rtlCol="0">
            <a:spAutoFit/>
          </a:bodyPr>
          <a:lstStyle/>
          <a:p>
            <a:r>
              <a:rPr lang="fr-CH" dirty="0"/>
              <a:t>Source: </a:t>
            </a:r>
            <a:r>
              <a:rPr lang="fr-CH" dirty="0">
                <a:hlinkClick r:id="rId3"/>
              </a:rPr>
              <a:t>https://blog.stata.com/2016/12/13/understanding-truncation-and-censoring/</a:t>
            </a:r>
            <a:endParaRPr lang="fr-CH" dirty="0"/>
          </a:p>
        </p:txBody>
      </p:sp>
    </p:spTree>
    <p:extLst>
      <p:ext uri="{BB962C8B-B14F-4D97-AF65-F5344CB8AC3E}">
        <p14:creationId xmlns:p14="http://schemas.microsoft.com/office/powerpoint/2010/main" val="174203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Survival Analysis</a:t>
            </a:r>
            <a:br>
              <a:rPr lang="en-US" sz="4800" b="1" kern="1200" dirty="0">
                <a:solidFill>
                  <a:srgbClr val="FFFFFF"/>
                </a:solidFill>
                <a:latin typeface="+mj-lt"/>
                <a:ea typeface="+mj-ea"/>
                <a:cs typeface="+mj-cs"/>
              </a:rPr>
            </a:br>
            <a:r>
              <a:rPr lang="en-US" sz="3600" b="1" kern="1200" dirty="0">
                <a:solidFill>
                  <a:srgbClr val="FFFFFF"/>
                </a:solidFill>
                <a:latin typeface="+mj-lt"/>
                <a:ea typeface="+mj-ea"/>
                <a:cs typeface="+mj-cs"/>
              </a:rPr>
              <a:t>A Short Review</a:t>
            </a:r>
            <a:endParaRPr lang="en-US" sz="36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A6618D-0CCE-4B0A-8867-799FEE51FF0D}"/>
                  </a:ext>
                </a:extLst>
              </p:cNvPr>
              <p:cNvSpPr txBox="1"/>
              <p:nvPr/>
            </p:nvSpPr>
            <p:spPr>
              <a:xfrm>
                <a:off x="5172075" y="647700"/>
                <a:ext cx="6683041" cy="6665094"/>
              </a:xfrm>
              <a:prstGeom prst="rect">
                <a:avLst/>
              </a:prstGeom>
              <a:noFill/>
            </p:spPr>
            <p:txBody>
              <a:bodyPr wrap="square" rtlCol="0">
                <a:spAutoFit/>
              </a:bodyPr>
              <a:lstStyle/>
              <a:p>
                <a:r>
                  <a:rPr lang="fr-CH" sz="2400" dirty="0"/>
                  <a:t>Let </a:t>
                </a:r>
                <a:r>
                  <a:rPr lang="fr-CH" sz="2400" i="1" dirty="0"/>
                  <a:t>T</a:t>
                </a:r>
                <a:r>
                  <a:rPr lang="fr-CH" sz="2400" dirty="0"/>
                  <a:t> </a:t>
                </a:r>
                <a:r>
                  <a:rPr lang="fr-CH" sz="2400" dirty="0" err="1"/>
                  <a:t>be</a:t>
                </a:r>
                <a:r>
                  <a:rPr lang="fr-CH" sz="2400" dirty="0"/>
                  <a:t> a positive </a:t>
                </a:r>
                <a:r>
                  <a:rPr lang="fr-CH" sz="2400" dirty="0" err="1"/>
                  <a:t>valued</a:t>
                </a:r>
                <a:r>
                  <a:rPr lang="fr-CH" sz="2400" dirty="0"/>
                  <a:t> </a:t>
                </a:r>
                <a:r>
                  <a:rPr lang="fr-CH" sz="2400" dirty="0" err="1"/>
                  <a:t>random</a:t>
                </a:r>
                <a:r>
                  <a:rPr lang="fr-CH" sz="2400" dirty="0"/>
                  <a:t> variable. </a:t>
                </a:r>
              </a:p>
              <a:p>
                <a:r>
                  <a:rPr lang="fr-CH" sz="2400" dirty="0" err="1"/>
                  <a:t>We</a:t>
                </a:r>
                <a:r>
                  <a:rPr lang="fr-CH" sz="2400" dirty="0"/>
                  <a:t> assume</a:t>
                </a:r>
                <a:r>
                  <a:rPr lang="fr-CH" sz="2400" i="1" dirty="0"/>
                  <a:t> T </a:t>
                </a:r>
                <a:r>
                  <a:rPr lang="fr-CH" sz="2400" dirty="0"/>
                  <a:t>to </a:t>
                </a:r>
                <a:r>
                  <a:rPr lang="fr-CH" sz="2400" dirty="0" err="1"/>
                  <a:t>be</a:t>
                </a:r>
                <a:r>
                  <a:rPr lang="fr-CH" sz="2400" dirty="0"/>
                  <a:t> </a:t>
                </a:r>
                <a:r>
                  <a:rPr lang="fr-CH" sz="2400" dirty="0" err="1"/>
                  <a:t>continuous</a:t>
                </a:r>
                <a:endParaRPr lang="fr-CH" sz="2400" dirty="0"/>
              </a:p>
              <a:p>
                <a:r>
                  <a:rPr lang="fr-CH" sz="2400" dirty="0"/>
                  <a:t>Let </a:t>
                </a:r>
                <a:r>
                  <a:rPr lang="fr-CH" sz="2400" i="1" dirty="0"/>
                  <a:t>T</a:t>
                </a:r>
                <a:r>
                  <a:rPr lang="fr-CH" sz="2400" dirty="0"/>
                  <a:t> </a:t>
                </a:r>
                <a:r>
                  <a:rPr lang="fr-CH" sz="2400" dirty="0" err="1"/>
                  <a:t>be</a:t>
                </a:r>
                <a:r>
                  <a:rPr lang="fr-CH" sz="2400" dirty="0"/>
                  <a:t> the time to </a:t>
                </a:r>
                <a:r>
                  <a:rPr lang="fr-CH" sz="2400" dirty="0" err="1"/>
                  <a:t>death</a:t>
                </a:r>
                <a:r>
                  <a:rPr lang="fr-CH" sz="2400" dirty="0"/>
                  <a:t> of a </a:t>
                </a:r>
                <a:r>
                  <a:rPr lang="fr-CH" sz="2400" dirty="0" err="1"/>
                  <a:t>subject</a:t>
                </a:r>
                <a:endParaRPr lang="fr-CH" sz="2400" dirty="0"/>
              </a:p>
              <a:p>
                <a:endParaRPr lang="fr-CH" sz="2400" dirty="0"/>
              </a:p>
              <a:p>
                <a:r>
                  <a:rPr lang="fr-CH" sz="2400" dirty="0"/>
                  <a:t>The cumulative distribution </a:t>
                </a:r>
                <a:r>
                  <a:rPr lang="fr-CH" sz="2400" dirty="0" err="1"/>
                  <a:t>function</a:t>
                </a:r>
                <a:r>
                  <a:rPr lang="fr-CH" sz="2400" dirty="0"/>
                  <a:t> of </a:t>
                </a:r>
                <a:r>
                  <a:rPr lang="fr-CH" sz="2400" i="1" dirty="0"/>
                  <a:t>T </a:t>
                </a:r>
              </a:p>
              <a:p>
                <a:endParaRPr lang="fr-CH" sz="2400" i="1" dirty="0"/>
              </a:p>
              <a:p>
                <a:pPr/>
                <a14:m>
                  <m:oMathPara xmlns:m="http://schemas.openxmlformats.org/officeDocument/2006/math">
                    <m:oMathParaPr>
                      <m:jc m:val="centerGroup"/>
                    </m:oMathParaPr>
                    <m:oMath xmlns:m="http://schemas.openxmlformats.org/officeDocument/2006/math">
                      <m:r>
                        <a:rPr lang="fr-CH" sz="2400" b="0" i="1" smtClean="0">
                          <a:latin typeface="Cambria Math" panose="02040503050406030204" pitchFamily="18" charset="0"/>
                        </a:rPr>
                        <m:t>𝐹</m:t>
                      </m:r>
                      <m:d>
                        <m:dPr>
                          <m:ctrlPr>
                            <a:rPr lang="fr-CH" sz="2400" b="0" i="1" smtClean="0">
                              <a:latin typeface="Cambria Math" panose="02040503050406030204" pitchFamily="18" charset="0"/>
                            </a:rPr>
                          </m:ctrlPr>
                        </m:dPr>
                        <m:e>
                          <m:r>
                            <a:rPr lang="fr-CH" sz="2400" b="0" i="1" smtClean="0">
                              <a:latin typeface="Cambria Math" panose="02040503050406030204" pitchFamily="18" charset="0"/>
                            </a:rPr>
                            <m:t>𝑡</m:t>
                          </m:r>
                        </m:e>
                      </m:d>
                      <m:r>
                        <a:rPr lang="fr-CH" sz="2400" b="0" i="1" smtClean="0">
                          <a:latin typeface="Cambria Math" panose="02040503050406030204" pitchFamily="18" charset="0"/>
                        </a:rPr>
                        <m:t>=</m:t>
                      </m:r>
                      <m:r>
                        <a:rPr lang="fr-CH" sz="2400" b="0" i="1" smtClean="0">
                          <a:latin typeface="Cambria Math" panose="02040503050406030204" pitchFamily="18" charset="0"/>
                        </a:rPr>
                        <m:t>𝑃</m:t>
                      </m:r>
                      <m:d>
                        <m:dPr>
                          <m:begChr m:val="["/>
                          <m:endChr m:val="]"/>
                          <m:ctrlPr>
                            <a:rPr lang="fr-CH" sz="2400" b="0" i="1" smtClean="0">
                              <a:latin typeface="Cambria Math" panose="02040503050406030204" pitchFamily="18" charset="0"/>
                            </a:rPr>
                          </m:ctrlPr>
                        </m:dPr>
                        <m:e>
                          <m:r>
                            <a:rPr lang="fr-CH" sz="2400" b="0" i="1" smtClean="0">
                              <a:latin typeface="Cambria Math" panose="02040503050406030204" pitchFamily="18" charset="0"/>
                            </a:rPr>
                            <m:t>𝑇</m:t>
                          </m:r>
                          <m:r>
                            <a:rPr lang="fr-CH" sz="2400" b="0" i="1" smtClean="0">
                              <a:latin typeface="Cambria Math" panose="02040503050406030204" pitchFamily="18" charset="0"/>
                            </a:rPr>
                            <m:t>≤</m:t>
                          </m:r>
                          <m:r>
                            <a:rPr lang="fr-CH" sz="2400" b="0" i="1" smtClean="0">
                              <a:latin typeface="Cambria Math" panose="02040503050406030204" pitchFamily="18" charset="0"/>
                            </a:rPr>
                            <m:t>𝑡</m:t>
                          </m:r>
                        </m:e>
                      </m:d>
                      <m:r>
                        <a:rPr lang="fr-CH" sz="2400" b="0" i="1" smtClean="0">
                          <a:latin typeface="Cambria Math" panose="02040503050406030204" pitchFamily="18" charset="0"/>
                        </a:rPr>
                        <m:t>,     </m:t>
                      </m:r>
                      <m:r>
                        <a:rPr lang="fr-CH" sz="2400" b="0" i="1" smtClean="0">
                          <a:latin typeface="Cambria Math" panose="02040503050406030204" pitchFamily="18" charset="0"/>
                        </a:rPr>
                        <m:t>𝑡</m:t>
                      </m:r>
                      <m:r>
                        <a:rPr lang="fr-CH" sz="2400" b="0" i="1" smtClean="0">
                          <a:latin typeface="Cambria Math" panose="02040503050406030204" pitchFamily="18" charset="0"/>
                        </a:rPr>
                        <m:t>≥0</m:t>
                      </m:r>
                    </m:oMath>
                  </m:oMathPara>
                </a14:m>
                <a:endParaRPr lang="fr-CH" sz="2400" i="1" dirty="0"/>
              </a:p>
              <a:p>
                <a:endParaRPr lang="fr-CH" sz="2400" i="1" dirty="0"/>
              </a:p>
              <a:p>
                <a:r>
                  <a:rPr lang="fr-CH" sz="2400" dirty="0"/>
                  <a:t>May </a:t>
                </a:r>
                <a:r>
                  <a:rPr lang="fr-CH" sz="2400" dirty="0" err="1"/>
                  <a:t>be</a:t>
                </a:r>
                <a:r>
                  <a:rPr lang="fr-CH" sz="2400" dirty="0"/>
                  <a:t> </a:t>
                </a:r>
                <a:r>
                  <a:rPr lang="fr-CH" sz="2400" dirty="0" err="1"/>
                  <a:t>interpreted</a:t>
                </a:r>
                <a:r>
                  <a:rPr lang="fr-CH" sz="2400" dirty="0"/>
                  <a:t> as the </a:t>
                </a:r>
                <a:r>
                  <a:rPr lang="fr-CH" sz="2400" dirty="0" err="1"/>
                  <a:t>probability</a:t>
                </a:r>
                <a:r>
                  <a:rPr lang="fr-CH" sz="2400" dirty="0"/>
                  <a:t> </a:t>
                </a:r>
                <a:r>
                  <a:rPr lang="fr-CH" sz="2400" dirty="0" err="1"/>
                  <a:t>that</a:t>
                </a:r>
                <a:r>
                  <a:rPr lang="fr-CH" sz="2400" dirty="0"/>
                  <a:t> a </a:t>
                </a:r>
                <a:r>
                  <a:rPr lang="fr-CH" sz="2400" dirty="0" err="1"/>
                  <a:t>randomly</a:t>
                </a:r>
                <a:r>
                  <a:rPr lang="fr-CH" sz="2400" dirty="0"/>
                  <a:t> </a:t>
                </a:r>
                <a:r>
                  <a:rPr lang="fr-CH" sz="2400" dirty="0" err="1"/>
                  <a:t>selected</a:t>
                </a:r>
                <a:r>
                  <a:rPr lang="fr-CH" sz="2400" dirty="0"/>
                  <a:t> </a:t>
                </a:r>
                <a:r>
                  <a:rPr lang="fr-CH" sz="2400" dirty="0" err="1"/>
                  <a:t>subject</a:t>
                </a:r>
                <a:r>
                  <a:rPr lang="fr-CH" sz="2400" dirty="0"/>
                  <a:t> </a:t>
                </a:r>
                <a:r>
                  <a:rPr lang="fr-CH" sz="2400" dirty="0" err="1"/>
                  <a:t>from</a:t>
                </a:r>
                <a:r>
                  <a:rPr lang="fr-CH" sz="2400" dirty="0"/>
                  <a:t> the population </a:t>
                </a:r>
                <a:r>
                  <a:rPr lang="fr-CH" sz="2400" dirty="0" err="1"/>
                  <a:t>will</a:t>
                </a:r>
                <a:r>
                  <a:rPr lang="fr-CH" sz="2400" dirty="0"/>
                  <a:t> die </a:t>
                </a:r>
                <a:r>
                  <a:rPr lang="fr-CH" sz="2400" dirty="0" err="1"/>
                  <a:t>before</a:t>
                </a:r>
                <a:r>
                  <a:rPr lang="fr-CH" sz="2400" dirty="0"/>
                  <a:t> time </a:t>
                </a:r>
                <a:r>
                  <a:rPr lang="fr-CH" sz="2400" i="1" dirty="0"/>
                  <a:t>t.</a:t>
                </a:r>
              </a:p>
              <a:p>
                <a:endParaRPr lang="fr-CH" sz="2400" i="1" dirty="0"/>
              </a:p>
              <a:p>
                <a:r>
                  <a:rPr lang="fr-CH" sz="2400" dirty="0" err="1"/>
                  <a:t>Since</a:t>
                </a:r>
                <a:r>
                  <a:rPr lang="fr-CH" sz="2400" dirty="0"/>
                  <a:t> </a:t>
                </a:r>
                <a:r>
                  <a:rPr lang="fr-CH" sz="2400" dirty="0" err="1"/>
                  <a:t>we</a:t>
                </a:r>
                <a:r>
                  <a:rPr lang="fr-CH" sz="2400" dirty="0"/>
                  <a:t> have </a:t>
                </a:r>
                <a:r>
                  <a:rPr lang="fr-CH" sz="2400" dirty="0" err="1"/>
                  <a:t>assumed</a:t>
                </a:r>
                <a:r>
                  <a:rPr lang="fr-CH" sz="2400" dirty="0"/>
                  <a:t> </a:t>
                </a:r>
                <a:r>
                  <a:rPr lang="fr-CH" sz="2400" i="1" dirty="0"/>
                  <a:t>T</a:t>
                </a:r>
                <a:r>
                  <a:rPr lang="fr-CH" sz="2400" dirty="0"/>
                  <a:t> to </a:t>
                </a:r>
                <a:r>
                  <a:rPr lang="fr-CH" sz="2400" dirty="0" err="1"/>
                  <a:t>be</a:t>
                </a:r>
                <a:r>
                  <a:rPr lang="fr-CH" sz="2400" dirty="0"/>
                  <a:t> a </a:t>
                </a:r>
                <a:r>
                  <a:rPr lang="fr-CH" sz="2400" dirty="0" err="1"/>
                  <a:t>continuous</a:t>
                </a:r>
                <a:r>
                  <a:rPr lang="fr-CH" sz="2400" dirty="0"/>
                  <a:t> </a:t>
                </a:r>
                <a:r>
                  <a:rPr lang="fr-CH" sz="2400" dirty="0" err="1"/>
                  <a:t>random</a:t>
                </a:r>
                <a:r>
                  <a:rPr lang="fr-CH" sz="2400" dirty="0"/>
                  <a:t> variable, </a:t>
                </a:r>
                <a:r>
                  <a:rPr lang="fr-CH" sz="2400" dirty="0" err="1"/>
                  <a:t>it</a:t>
                </a:r>
                <a:r>
                  <a:rPr lang="fr-CH" sz="2400" dirty="0"/>
                  <a:t> has a </a:t>
                </a:r>
                <a:r>
                  <a:rPr lang="fr-CH" sz="2400" dirty="0" err="1"/>
                  <a:t>pdf</a:t>
                </a:r>
                <a:r>
                  <a:rPr lang="fr-CH" sz="2400" dirty="0"/>
                  <a:t> </a:t>
                </a:r>
                <a:r>
                  <a:rPr lang="fr-CH" sz="2400" dirty="0" err="1"/>
                  <a:t>which</a:t>
                </a:r>
                <a:r>
                  <a:rPr lang="fr-CH" sz="2400" dirty="0"/>
                  <a:t> </a:t>
                </a:r>
                <a:r>
                  <a:rPr lang="fr-CH" sz="2400" dirty="0" err="1"/>
                  <a:t>is</a:t>
                </a:r>
                <a:r>
                  <a:rPr lang="fr-CH" sz="2400" dirty="0"/>
                  <a:t> </a:t>
                </a:r>
                <a:r>
                  <a:rPr lang="fr-CH" sz="2400" dirty="0" err="1"/>
                  <a:t>given</a:t>
                </a:r>
                <a:r>
                  <a:rPr lang="fr-CH" sz="2400" dirty="0"/>
                  <a:t> as</a:t>
                </a:r>
              </a:p>
              <a:p>
                <a:endParaRPr lang="fr-CH" sz="2400" dirty="0"/>
              </a:p>
              <a:p>
                <a:pPr/>
                <a14:m>
                  <m:oMathPara xmlns:m="http://schemas.openxmlformats.org/officeDocument/2006/math">
                    <m:oMathParaPr>
                      <m:jc m:val="centerGroup"/>
                    </m:oMathParaPr>
                    <m:oMath xmlns:m="http://schemas.openxmlformats.org/officeDocument/2006/math">
                      <m:r>
                        <a:rPr lang="fr-CH" sz="2400" b="0" i="1" smtClean="0">
                          <a:latin typeface="Cambria Math" panose="02040503050406030204" pitchFamily="18" charset="0"/>
                        </a:rPr>
                        <m:t>𝑓</m:t>
                      </m:r>
                      <m:d>
                        <m:dPr>
                          <m:ctrlPr>
                            <a:rPr lang="fr-CH" sz="2400" b="0" i="1" smtClean="0">
                              <a:latin typeface="Cambria Math" panose="02040503050406030204" pitchFamily="18" charset="0"/>
                            </a:rPr>
                          </m:ctrlPr>
                        </m:dPr>
                        <m:e>
                          <m:r>
                            <a:rPr lang="fr-CH" sz="2400" b="0" i="1" smtClean="0">
                              <a:latin typeface="Cambria Math" panose="02040503050406030204" pitchFamily="18" charset="0"/>
                            </a:rPr>
                            <m:t>𝑡</m:t>
                          </m:r>
                        </m:e>
                      </m:d>
                      <m:r>
                        <a:rPr lang="fr-CH" sz="2400" b="0" i="1" smtClean="0">
                          <a:latin typeface="Cambria Math" panose="02040503050406030204" pitchFamily="18" charset="0"/>
                        </a:rPr>
                        <m:t>=</m:t>
                      </m:r>
                      <m:f>
                        <m:fPr>
                          <m:ctrlPr>
                            <a:rPr lang="fr-CH" i="1">
                              <a:latin typeface="Cambria Math" panose="02040503050406030204" pitchFamily="18" charset="0"/>
                            </a:rPr>
                          </m:ctrlPr>
                        </m:fPr>
                        <m:num>
                          <m:r>
                            <a:rPr lang="fr-CH" b="0" i="1" smtClean="0">
                              <a:latin typeface="Cambria Math" panose="02040503050406030204" pitchFamily="18" charset="0"/>
                            </a:rPr>
                            <m:t>𝑑𝐹</m:t>
                          </m:r>
                          <m:r>
                            <a:rPr lang="fr-CH" b="0" i="1" smtClean="0">
                              <a:latin typeface="Cambria Math" panose="02040503050406030204" pitchFamily="18" charset="0"/>
                            </a:rPr>
                            <m:t>(</m:t>
                          </m:r>
                          <m:r>
                            <a:rPr lang="fr-CH" b="0" i="1" smtClean="0">
                              <a:latin typeface="Cambria Math" panose="02040503050406030204" pitchFamily="18" charset="0"/>
                            </a:rPr>
                            <m:t>𝑡</m:t>
                          </m:r>
                          <m:r>
                            <a:rPr lang="fr-CH" b="0" i="1" smtClean="0">
                              <a:latin typeface="Cambria Math" panose="02040503050406030204" pitchFamily="18" charset="0"/>
                            </a:rPr>
                            <m:t>)</m:t>
                          </m:r>
                        </m:num>
                        <m:den>
                          <m:r>
                            <a:rPr lang="fr-CH" b="0" i="1" smtClean="0">
                              <a:latin typeface="Cambria Math" panose="02040503050406030204" pitchFamily="18" charset="0"/>
                            </a:rPr>
                            <m:t>𝑑𝑡</m:t>
                          </m:r>
                        </m:den>
                      </m:f>
                      <m:r>
                        <a:rPr lang="fr-CH" b="0" i="1" smtClean="0">
                          <a:latin typeface="Cambria Math" panose="02040503050406030204" pitchFamily="18" charset="0"/>
                        </a:rPr>
                        <m:t>.</m:t>
                      </m:r>
                    </m:oMath>
                  </m:oMathPara>
                </a14:m>
                <a:endParaRPr lang="fr-CH" dirty="0"/>
              </a:p>
              <a:p>
                <a:endParaRPr lang="fr-CH" sz="2400" dirty="0"/>
              </a:p>
            </p:txBody>
          </p:sp>
        </mc:Choice>
        <mc:Fallback xmlns="">
          <p:sp>
            <p:nvSpPr>
              <p:cNvPr id="4" name="TextBox 3">
                <a:extLst>
                  <a:ext uri="{FF2B5EF4-FFF2-40B4-BE49-F238E27FC236}">
                    <a16:creationId xmlns:a16="http://schemas.microsoft.com/office/drawing/2014/main" id="{C4A6618D-0CCE-4B0A-8867-799FEE51FF0D}"/>
                  </a:ext>
                </a:extLst>
              </p:cNvPr>
              <p:cNvSpPr txBox="1">
                <a:spLocks noRot="1" noChangeAspect="1" noMove="1" noResize="1" noEditPoints="1" noAdjustHandles="1" noChangeArrowheads="1" noChangeShapeType="1" noTextEdit="1"/>
              </p:cNvSpPr>
              <p:nvPr/>
            </p:nvSpPr>
            <p:spPr>
              <a:xfrm>
                <a:off x="5172075" y="647700"/>
                <a:ext cx="6683041" cy="6665094"/>
              </a:xfrm>
              <a:prstGeom prst="rect">
                <a:avLst/>
              </a:prstGeom>
              <a:blipFill>
                <a:blip r:embed="rId2"/>
                <a:stretch>
                  <a:fillRect l="-1367" t="-731"/>
                </a:stretch>
              </a:blipFill>
            </p:spPr>
            <p:txBody>
              <a:bodyPr/>
              <a:lstStyle/>
              <a:p>
                <a:r>
                  <a:rPr lang="fr-CH">
                    <a:noFill/>
                  </a:rPr>
                  <a:t> </a:t>
                </a:r>
              </a:p>
            </p:txBody>
          </p:sp>
        </mc:Fallback>
      </mc:AlternateContent>
    </p:spTree>
    <p:extLst>
      <p:ext uri="{BB962C8B-B14F-4D97-AF65-F5344CB8AC3E}">
        <p14:creationId xmlns:p14="http://schemas.microsoft.com/office/powerpoint/2010/main" val="160721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Univariate survival notions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20E1F67-D524-400F-8495-582F3C38D2C8}"/>
              </a:ext>
            </a:extLst>
          </p:cNvPr>
          <p:cNvPicPr>
            <a:picLocks noChangeAspect="1"/>
          </p:cNvPicPr>
          <p:nvPr/>
        </p:nvPicPr>
        <p:blipFill>
          <a:blip r:embed="rId2"/>
          <a:stretch>
            <a:fillRect/>
          </a:stretch>
        </p:blipFill>
        <p:spPr>
          <a:xfrm>
            <a:off x="6034171" y="492573"/>
            <a:ext cx="4792847" cy="5880796"/>
          </a:xfrm>
          <a:prstGeom prst="rect">
            <a:avLst/>
          </a:prstGeom>
        </p:spPr>
      </p:pic>
    </p:spTree>
    <p:extLst>
      <p:ext uri="{BB962C8B-B14F-4D97-AF65-F5344CB8AC3E}">
        <p14:creationId xmlns:p14="http://schemas.microsoft.com/office/powerpoint/2010/main" val="386336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Univariate survival notions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DAAE2E-C19C-4B6F-8F24-F482817F4ECA}"/>
              </a:ext>
            </a:extLst>
          </p:cNvPr>
          <p:cNvPicPr>
            <a:picLocks noChangeAspect="1"/>
          </p:cNvPicPr>
          <p:nvPr/>
        </p:nvPicPr>
        <p:blipFill>
          <a:blip r:embed="rId2"/>
          <a:stretch>
            <a:fillRect/>
          </a:stretch>
        </p:blipFill>
        <p:spPr>
          <a:xfrm>
            <a:off x="6250395" y="0"/>
            <a:ext cx="4848363" cy="6858000"/>
          </a:xfrm>
          <a:prstGeom prst="rect">
            <a:avLst/>
          </a:prstGeom>
        </p:spPr>
      </p:pic>
    </p:spTree>
    <p:extLst>
      <p:ext uri="{BB962C8B-B14F-4D97-AF65-F5344CB8AC3E}">
        <p14:creationId xmlns:p14="http://schemas.microsoft.com/office/powerpoint/2010/main" val="254799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Examples of survival functions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72CAEA-1A00-4CE8-B674-4813240D3CE6}"/>
              </a:ext>
            </a:extLst>
          </p:cNvPr>
          <p:cNvPicPr>
            <a:picLocks noChangeAspect="1"/>
          </p:cNvPicPr>
          <p:nvPr/>
        </p:nvPicPr>
        <p:blipFill>
          <a:blip r:embed="rId2"/>
          <a:stretch>
            <a:fillRect/>
          </a:stretch>
        </p:blipFill>
        <p:spPr>
          <a:xfrm>
            <a:off x="5153822" y="1384989"/>
            <a:ext cx="6553545" cy="4095964"/>
          </a:xfrm>
          <a:prstGeom prst="rect">
            <a:avLst/>
          </a:prstGeom>
        </p:spPr>
      </p:pic>
      <p:sp>
        <p:nvSpPr>
          <p:cNvPr id="7" name="TextBox 6">
            <a:extLst>
              <a:ext uri="{FF2B5EF4-FFF2-40B4-BE49-F238E27FC236}">
                <a16:creationId xmlns:a16="http://schemas.microsoft.com/office/drawing/2014/main" id="{03B317FD-5709-4802-A1F5-CC97896FB31B}"/>
              </a:ext>
            </a:extLst>
          </p:cNvPr>
          <p:cNvSpPr txBox="1"/>
          <p:nvPr/>
        </p:nvSpPr>
        <p:spPr>
          <a:xfrm>
            <a:off x="5584723" y="5801032"/>
            <a:ext cx="5004619" cy="369332"/>
          </a:xfrm>
          <a:prstGeom prst="rect">
            <a:avLst/>
          </a:prstGeom>
          <a:noFill/>
        </p:spPr>
        <p:txBody>
          <a:bodyPr wrap="square" rtlCol="0">
            <a:spAutoFit/>
          </a:bodyPr>
          <a:lstStyle/>
          <a:p>
            <a:r>
              <a:rPr lang="fr-CH" dirty="0"/>
              <a:t>Source: </a:t>
            </a:r>
            <a:r>
              <a:rPr lang="fr-CH" dirty="0" err="1"/>
              <a:t>Wikipedia</a:t>
            </a:r>
            <a:endParaRPr lang="de-CH" dirty="0"/>
          </a:p>
        </p:txBody>
      </p:sp>
    </p:spTree>
    <p:extLst>
      <p:ext uri="{BB962C8B-B14F-4D97-AF65-F5344CB8AC3E}">
        <p14:creationId xmlns:p14="http://schemas.microsoft.com/office/powerpoint/2010/main" val="375021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BADF7-8EF6-4822-B7AD-2F910F80FB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Examples of survival functions</a:t>
            </a:r>
            <a:endParaRPr lang="en-US" sz="4800" kern="1200" dirty="0">
              <a:solidFill>
                <a:srgbClr val="FFFFFF"/>
              </a:solidFill>
              <a:latin typeface="+mj-lt"/>
              <a:ea typeface="+mj-ea"/>
              <a:cs typeface="+mj-cs"/>
            </a:endParaRP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2882E9-BF92-4D50-9B64-E7C1B432CBCF}"/>
              </a:ext>
            </a:extLst>
          </p:cNvPr>
          <p:cNvSpPr txBox="1"/>
          <p:nvPr/>
        </p:nvSpPr>
        <p:spPr>
          <a:xfrm>
            <a:off x="5498226" y="6221162"/>
            <a:ext cx="5004619" cy="369332"/>
          </a:xfrm>
          <a:prstGeom prst="rect">
            <a:avLst/>
          </a:prstGeom>
          <a:noFill/>
        </p:spPr>
        <p:txBody>
          <a:bodyPr wrap="square" rtlCol="0">
            <a:spAutoFit/>
          </a:bodyPr>
          <a:lstStyle/>
          <a:p>
            <a:r>
              <a:rPr lang="fr-CH" dirty="0"/>
              <a:t>Source: </a:t>
            </a:r>
            <a:r>
              <a:rPr lang="fr-CH" dirty="0" err="1"/>
              <a:t>Wikipedia</a:t>
            </a:r>
            <a:endParaRPr lang="de-CH" dirty="0"/>
          </a:p>
        </p:txBody>
      </p:sp>
      <p:pic>
        <p:nvPicPr>
          <p:cNvPr id="4" name="Picture 3">
            <a:extLst>
              <a:ext uri="{FF2B5EF4-FFF2-40B4-BE49-F238E27FC236}">
                <a16:creationId xmlns:a16="http://schemas.microsoft.com/office/drawing/2014/main" id="{E46AC5AC-A039-4478-A5BA-BAC0169F23EF}"/>
              </a:ext>
            </a:extLst>
          </p:cNvPr>
          <p:cNvPicPr>
            <a:picLocks noChangeAspect="1"/>
          </p:cNvPicPr>
          <p:nvPr/>
        </p:nvPicPr>
        <p:blipFill>
          <a:blip r:embed="rId2"/>
          <a:stretch>
            <a:fillRect/>
          </a:stretch>
        </p:blipFill>
        <p:spPr>
          <a:xfrm>
            <a:off x="4978294" y="0"/>
            <a:ext cx="6876822" cy="5779457"/>
          </a:xfrm>
          <a:prstGeom prst="rect">
            <a:avLst/>
          </a:prstGeom>
        </p:spPr>
      </p:pic>
    </p:spTree>
    <p:extLst>
      <p:ext uri="{BB962C8B-B14F-4D97-AF65-F5344CB8AC3E}">
        <p14:creationId xmlns:p14="http://schemas.microsoft.com/office/powerpoint/2010/main" val="157321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370</Words>
  <Application>Microsoft Office PowerPoint</Application>
  <PresentationFormat>Widescreen</PresentationFormat>
  <Paragraphs>60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 Math</vt:lpstr>
      <vt:lpstr>Office Theme</vt:lpstr>
      <vt:lpstr>Quantitative Risk Management SURVIVAL COPULA</vt:lpstr>
      <vt:lpstr>Survival Analysis</vt:lpstr>
      <vt:lpstr>Survival Analysis Censored Data</vt:lpstr>
      <vt:lpstr>Survival Analysis Truncated Data</vt:lpstr>
      <vt:lpstr>Survival Analysis A Short Review</vt:lpstr>
      <vt:lpstr>Univariate survival notions</vt:lpstr>
      <vt:lpstr>Univariate survival notions</vt:lpstr>
      <vt:lpstr>Examples of survival functions</vt:lpstr>
      <vt:lpstr>Examples of survival functions</vt:lpstr>
      <vt:lpstr>Multivariate survival notions</vt:lpstr>
      <vt:lpstr>Multivariate survival notions</vt:lpstr>
      <vt:lpstr>Survival models and copulas</vt:lpstr>
      <vt:lpstr>Survival copulas</vt:lpstr>
      <vt:lpstr>Survival copulas</vt:lpstr>
      <vt:lpstr>Frailty models</vt:lpstr>
      <vt:lpstr>Frailty models</vt:lpstr>
      <vt:lpstr>Frailty models</vt:lpstr>
      <vt:lpstr>Frailty models</vt:lpstr>
      <vt:lpstr>Archimedean copulas</vt:lpstr>
      <vt:lpstr>Archimedean copulas</vt:lpstr>
      <vt:lpstr>Dependence measures linear correlation</vt:lpstr>
      <vt:lpstr>Dependence measures linear correlation</vt:lpstr>
      <vt:lpstr>Dependence measures Kendall’s tau and Spearman’s rho</vt:lpstr>
      <vt:lpstr>Dependence measures Tail dependence</vt:lpstr>
      <vt:lpstr>Dependence measures Tail dependence</vt:lpstr>
      <vt:lpstr>Dependence measures Competing risk models</vt:lpstr>
      <vt:lpstr>Dependence measures Competing risk models</vt:lpstr>
      <vt:lpstr>Dependence measures Competing risk models</vt:lpstr>
      <vt:lpstr>Dependence measures Competing risk models</vt:lpstr>
      <vt:lpstr>Dependence measures Competing risk models</vt:lpstr>
      <vt:lpstr>Dependence measures Competing risk models</vt:lpstr>
      <vt:lpstr>Dependence measures Estimation</vt:lpstr>
      <vt:lpstr>Dependence measures Estimation</vt:lpstr>
      <vt:lpstr>Dependence measures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Risk Management SURVIVAL COPULA</dc:title>
  <dc:creator>Gilles Criton</dc:creator>
  <cp:lastModifiedBy>Gilles Criton</cp:lastModifiedBy>
  <cp:revision>11</cp:revision>
  <dcterms:created xsi:type="dcterms:W3CDTF">2020-03-24T17:04:45Z</dcterms:created>
  <dcterms:modified xsi:type="dcterms:W3CDTF">2020-04-05T13:07:26Z</dcterms:modified>
</cp:coreProperties>
</file>