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59" r:id="rId4"/>
    <p:sldId id="261" r:id="rId5"/>
    <p:sldId id="260" r:id="rId6"/>
    <p:sldId id="28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9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B0A93-2262-4916-AF0F-393B242172D2}" type="datetimeFigureOut">
              <a:rPr lang="de-CH" smtClean="0"/>
              <a:t>27.03.2020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B4ACE-A037-4D7E-A459-A92039DB19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1204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B4ACE-A037-4D7E-A459-A92039DB19F2}" type="slidenum">
              <a:rPr lang="de-CH" smtClean="0"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14386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B4ACE-A037-4D7E-A459-A92039DB19F2}" type="slidenum">
              <a:rPr lang="de-CH" smtClean="0"/>
              <a:t>32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0637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B4ACE-A037-4D7E-A459-A92039DB19F2}" type="slidenum">
              <a:rPr lang="de-CH" smtClean="0"/>
              <a:t>33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23840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B4ACE-A037-4D7E-A459-A92039DB19F2}" type="slidenum">
              <a:rPr lang="de-CH" smtClean="0"/>
              <a:t>34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5359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B4ACE-A037-4D7E-A459-A92039DB19F2}" type="slidenum">
              <a:rPr lang="de-CH" smtClean="0"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87300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B4ACE-A037-4D7E-A459-A92039DB19F2}" type="slidenum">
              <a:rPr lang="de-CH" smtClean="0"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02245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B4ACE-A037-4D7E-A459-A92039DB19F2}" type="slidenum">
              <a:rPr lang="de-CH" smtClean="0"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06373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B4ACE-A037-4D7E-A459-A92039DB19F2}" type="slidenum">
              <a:rPr lang="de-CH" smtClean="0"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6019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B4ACE-A037-4D7E-A459-A92039DB19F2}" type="slidenum">
              <a:rPr lang="de-CH" smtClean="0"/>
              <a:t>28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9846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B4ACE-A037-4D7E-A459-A92039DB19F2}" type="slidenum">
              <a:rPr lang="de-CH" smtClean="0"/>
              <a:t>29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0829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B4ACE-A037-4D7E-A459-A92039DB19F2}" type="slidenum">
              <a:rPr lang="de-CH" smtClean="0"/>
              <a:t>30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8960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B4ACE-A037-4D7E-A459-A92039DB19F2}" type="slidenum">
              <a:rPr lang="de-CH" smtClean="0"/>
              <a:t>31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6637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DC046-8AEB-4210-A9F8-4DDEE10FF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9B1884-C97C-4655-9741-F80F1AA79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EEF33-2CF7-4B9E-B708-547376EAB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C45C-ADEE-4B64-B5EE-E82AA2F0D852}" type="datetimeFigureOut">
              <a:rPr lang="de-CH" smtClean="0"/>
              <a:t>27.03.2020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4D20F-D91B-43EF-9611-1ACE5A2F2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90FBE-FC20-4B8A-AB43-A28D27A7C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2C3C-6CA6-4494-B75A-C327A991F8A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5065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DE6B0-72ED-4685-8AD0-F655AAA89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81DBD1-28E3-4DE3-99F0-C2243A491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BC58A-771E-451F-90CF-64371E765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C45C-ADEE-4B64-B5EE-E82AA2F0D852}" type="datetimeFigureOut">
              <a:rPr lang="de-CH" smtClean="0"/>
              <a:t>27.03.2020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980C1-D5B1-4228-9D6F-1BBDB78CA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C5D94-0BE9-4998-881C-F6A2CAB72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2C3C-6CA6-4494-B75A-C327A991F8A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17793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58843E-1393-444B-90F1-597DB4AE5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80CCDD-0EAF-4C05-AC3B-457729240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EBF99-0546-4BCE-BBF2-4A3A5D36E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C45C-ADEE-4B64-B5EE-E82AA2F0D852}" type="datetimeFigureOut">
              <a:rPr lang="de-CH" smtClean="0"/>
              <a:t>27.03.2020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D6816-F708-4E50-996F-F569C8337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6D4F9-E0DA-418E-B905-C784440BE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2C3C-6CA6-4494-B75A-C327A991F8A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151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AE5F9-3EAA-4743-A004-B69ADF31C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E417F-784E-43AD-9E9C-069F020EB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D69E7-47D1-4822-8A0F-03530269B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C45C-ADEE-4B64-B5EE-E82AA2F0D852}" type="datetimeFigureOut">
              <a:rPr lang="de-CH" smtClean="0"/>
              <a:t>27.03.2020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78FB7-0164-4947-8802-F4E8C14EF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F8DFF-5237-4930-A069-FB819451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2C3C-6CA6-4494-B75A-C327A991F8A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1467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7DF21-12B7-4A60-B6E0-41371B173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1BCDB-CFD2-432B-B36C-9F911BA5B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A0E6C-7959-4E91-9CA3-7E8EAA678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C45C-ADEE-4B64-B5EE-E82AA2F0D852}" type="datetimeFigureOut">
              <a:rPr lang="de-CH" smtClean="0"/>
              <a:t>27.03.2020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2434A-1C2B-4012-B89B-2442C2873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11735-9EE1-471E-9F28-D9DBE857A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2C3C-6CA6-4494-B75A-C327A991F8A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6168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1CA02-72EA-4A30-90FC-50BCADD83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481A5-41D6-406E-850E-5E1917E4A6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D95819-5C5F-4D4E-AB8A-332103359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BB1A74-F174-44C5-86EF-DB3630B69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C45C-ADEE-4B64-B5EE-E82AA2F0D852}" type="datetimeFigureOut">
              <a:rPr lang="de-CH" smtClean="0"/>
              <a:t>27.03.2020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8BC68F-548D-40E3-BB7F-3CBDCC7A0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DB9305-20C4-4EFB-9B5C-4C2997AB0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2C3C-6CA6-4494-B75A-C327A991F8A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0819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88535-848C-49FB-A636-D739F6C29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8A70A-9B7D-4333-9EAE-F381C3A6D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94FFF8-06E1-4651-B243-8D5FC2A2F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351D6-9AE3-4BA6-8CCB-60EB577541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6212BD-2F32-4892-9624-0AAC37866E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312647-AE0A-43F5-A996-BED3F3F59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C45C-ADEE-4B64-B5EE-E82AA2F0D852}" type="datetimeFigureOut">
              <a:rPr lang="de-CH" smtClean="0"/>
              <a:t>27.03.2020</a:t>
            </a:fld>
            <a:endParaRPr lang="de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404EEE-33FC-4692-8CAE-3D65F57F3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60E856-E112-421F-8666-6DDBFA460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2C3C-6CA6-4494-B75A-C327A991F8A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6514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4EE03-61EA-49AD-9993-57724542E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AFB38D-7D01-445A-ABF3-DA0CD8CBA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C45C-ADEE-4B64-B5EE-E82AA2F0D852}" type="datetimeFigureOut">
              <a:rPr lang="de-CH" smtClean="0"/>
              <a:t>27.03.2020</a:t>
            </a:fld>
            <a:endParaRPr lang="de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ACCAB1-AE1C-4809-AEE9-0F40FB47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8132B1-5291-42DF-B419-8620AE05E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2C3C-6CA6-4494-B75A-C327A991F8A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4619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06C0CF-8648-43B4-B185-9032C59A9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C45C-ADEE-4B64-B5EE-E82AA2F0D852}" type="datetimeFigureOut">
              <a:rPr lang="de-CH" smtClean="0"/>
              <a:t>27.03.2020</a:t>
            </a:fld>
            <a:endParaRPr lang="de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225EA8-8F06-40D0-AAE5-D085F4B86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315BD-C3B1-4DFC-B444-EEF41246C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2C3C-6CA6-4494-B75A-C327A991F8A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728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CF6BB-5D2F-4789-96EF-9F1360189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C9625-A5AE-47C5-90C8-28BA5B510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4E5874-6BEF-4D24-AF95-88178B655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69673-4A50-48CA-A46D-13839C7D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C45C-ADEE-4B64-B5EE-E82AA2F0D852}" type="datetimeFigureOut">
              <a:rPr lang="de-CH" smtClean="0"/>
              <a:t>27.03.2020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DE376-86A0-4200-A243-8153D7511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B28E2-4D29-442A-AAC6-60059AED7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2C3C-6CA6-4494-B75A-C327A991F8A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1580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2D10F-A0A1-46D8-A4EF-B29E1A0C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DA1DEF-1DC7-4A15-8DD9-F007421F2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872F0-36B3-4215-902C-A6726B02F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66FA59-7F3C-4718-9C10-C132B7590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C45C-ADEE-4B64-B5EE-E82AA2F0D852}" type="datetimeFigureOut">
              <a:rPr lang="de-CH" smtClean="0"/>
              <a:t>27.03.2020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FCC438-AFB4-4E9E-8775-6F2534733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AACA3-AF75-4776-9C3B-C73488C53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D2C3C-6CA6-4494-B75A-C327A991F8A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969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B35CCA-DCFE-446E-9F58-78CF22C17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8F66A-0CCA-4795-88D0-31C75752B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D6CE2-FA79-4427-9522-DE7BEF20A8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FC45C-ADEE-4B64-B5EE-E82AA2F0D852}" type="datetimeFigureOut">
              <a:rPr lang="de-CH" smtClean="0"/>
              <a:t>27.03.2020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ABE53-22FC-4D9A-B92A-C3F95FCD5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99F29-6334-433B-A090-D017E4FCA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D2C3C-6CA6-4494-B75A-C327A991F8A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5327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7B37E8-8993-45D4-95F1-A3094C7FD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fr-CH" sz="5800" dirty="0"/>
              <a:t>Quantitative Risk Management</a:t>
            </a:r>
            <a:br>
              <a:rPr lang="fr-CH" sz="5800" dirty="0"/>
            </a:br>
            <a:r>
              <a:rPr lang="fr-CH" sz="5800" dirty="0"/>
              <a:t>GOF</a:t>
            </a:r>
            <a:endParaRPr lang="de-CH" sz="5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D3A906-0ABA-44A2-BD23-E37730D53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r>
              <a:rPr lang="fr-CH" dirty="0">
                <a:solidFill>
                  <a:schemeClr val="accent1"/>
                </a:solidFill>
              </a:rPr>
              <a:t>Gilles Criton</a:t>
            </a:r>
          </a:p>
          <a:p>
            <a:r>
              <a:rPr lang="fr-CH" dirty="0">
                <a:solidFill>
                  <a:schemeClr val="accent1"/>
                </a:solidFill>
              </a:rPr>
              <a:t>2020</a:t>
            </a:r>
            <a:endParaRPr lang="de-CH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980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A740BC-A0AA-45E0-B899-2AE9C6FE1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19" y="365125"/>
            <a:ext cx="11009457" cy="1623312"/>
          </a:xfrm>
        </p:spPr>
        <p:txBody>
          <a:bodyPr anchor="b">
            <a:normAutofit/>
          </a:bodyPr>
          <a:lstStyle/>
          <a:p>
            <a:r>
              <a:rPr lang="fr-CH" sz="4000" dirty="0" err="1"/>
              <a:t>Goodness</a:t>
            </a:r>
            <a:r>
              <a:rPr lang="fr-CH" sz="4000" dirty="0"/>
              <a:t>-of-fit techniques: </a:t>
            </a:r>
            <a:r>
              <a:rPr lang="fr-CH" sz="4000" dirty="0" err="1"/>
              <a:t>Preliminaries</a:t>
            </a:r>
            <a:endParaRPr lang="de-CH" sz="40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74EF51-C858-4BB9-97C3-D17755787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5ABD8C-54F0-4109-A5BE-DAAAAA5B42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5320" y="2644518"/>
                <a:ext cx="11009458" cy="406519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This transformation of each margin through their normalized ranks is often denoted the empirical marginal transformation.</a:t>
                </a:r>
              </a:p>
              <a:p>
                <a:r>
                  <a:rPr lang="en-US" dirty="0"/>
                  <a:t>The pseudo-samples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CH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de-CH" dirty="0"/>
                  <a:t> can be considered to be samples from the underlying copula </a:t>
                </a:r>
                <a:r>
                  <a:rPr lang="de-CH" i="1" dirty="0"/>
                  <a:t>C.</a:t>
                </a:r>
              </a:p>
              <a:p>
                <a:r>
                  <a:rPr lang="de-CH" dirty="0"/>
                  <a:t>However, the rank transformation introduces dependence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CH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de-CH" dirty="0"/>
                  <a:t> are no longer independent samples.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5ABD8C-54F0-4109-A5BE-DAAAAA5B42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5320" y="2644518"/>
                <a:ext cx="11009458" cy="4065196"/>
              </a:xfrm>
              <a:blipFill>
                <a:blip r:embed="rId2"/>
                <a:stretch>
                  <a:fillRect l="-997" t="-2549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38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de-CH" b="1" dirty="0">
                <a:solidFill>
                  <a:schemeClr val="bg1"/>
                </a:solidFill>
              </a:rPr>
              <a:t>GOF tests</a:t>
            </a:r>
            <a:endParaRPr lang="en-US" sz="4800" kern="12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D008313-E9F8-401F-B5A8-B0032C160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433" y="321177"/>
            <a:ext cx="5162550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05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de-CH" b="1" dirty="0">
                <a:solidFill>
                  <a:schemeClr val="bg1"/>
                </a:solidFill>
              </a:rPr>
              <a:t>GOF tests</a:t>
            </a:r>
            <a:endParaRPr lang="en-US" sz="4800" kern="12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1315A8D-ED2C-4CE6-977E-51FC7C2AD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4748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49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de-CH" b="1" dirty="0">
                <a:solidFill>
                  <a:schemeClr val="bg1"/>
                </a:solidFill>
              </a:rPr>
              <a:t>GOF tests</a:t>
            </a:r>
            <a:endParaRPr lang="en-US" sz="4800" kern="12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FB4B4E8-C249-4A87-B368-E6CA5A6E4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574" y="0"/>
            <a:ext cx="509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96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de-CH" b="1" dirty="0">
                <a:solidFill>
                  <a:schemeClr val="bg1"/>
                </a:solidFill>
              </a:rPr>
              <a:t>GOF tests</a:t>
            </a:r>
            <a:endParaRPr lang="en-US" sz="4800" kern="12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05751F0-50F0-4F60-B97A-1CCAFCEB7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0025"/>
            <a:ext cx="5210175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69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de-CH" b="1" dirty="0">
                <a:solidFill>
                  <a:schemeClr val="bg1"/>
                </a:solidFill>
              </a:rPr>
              <a:t>Bootstrap Procedures</a:t>
            </a:r>
            <a:endParaRPr lang="en-US" sz="4800" kern="12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730361D-786B-4AAC-A7E1-10AE778AF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673" y="321177"/>
            <a:ext cx="5076825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97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de-CH" b="1" dirty="0">
                <a:solidFill>
                  <a:schemeClr val="bg1"/>
                </a:solidFill>
              </a:rPr>
              <a:t>Bootstrap Procedures</a:t>
            </a:r>
            <a:endParaRPr lang="en-US" sz="4800" kern="12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CD719A3-DBBB-4746-A7EB-DC0F11DED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788" y="2471737"/>
            <a:ext cx="6276975" cy="41052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DEC1D1-55A6-45B7-8340-8807DD9F2949}"/>
              </a:ext>
            </a:extLst>
          </p:cNvPr>
          <p:cNvSpPr txBox="1"/>
          <p:nvPr/>
        </p:nvSpPr>
        <p:spPr>
          <a:xfrm>
            <a:off x="5006544" y="714375"/>
            <a:ext cx="65853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err="1"/>
              <a:t>Bootstrapping</a:t>
            </a:r>
            <a:r>
              <a:rPr lang="fr-CH" sz="2400" dirty="0"/>
              <a:t> </a:t>
            </a:r>
            <a:r>
              <a:rPr lang="fr-CH" sz="2400" dirty="0" err="1"/>
              <a:t>is</a:t>
            </a:r>
            <a:r>
              <a:rPr lang="fr-CH" sz="2400" dirty="0"/>
              <a:t> a </a:t>
            </a:r>
            <a:r>
              <a:rPr lang="fr-CH" sz="2400" dirty="0" err="1"/>
              <a:t>statistical</a:t>
            </a:r>
            <a:r>
              <a:rPr lang="fr-CH" sz="2400" dirty="0"/>
              <a:t> technique </a:t>
            </a:r>
            <a:r>
              <a:rPr lang="fr-CH" sz="2400" dirty="0" err="1"/>
              <a:t>that’s</a:t>
            </a:r>
            <a:r>
              <a:rPr lang="fr-CH" sz="2400" dirty="0"/>
              <a:t> </a:t>
            </a:r>
            <a:r>
              <a:rPr lang="fr-CH" sz="2400" dirty="0" err="1"/>
              <a:t>used</a:t>
            </a:r>
            <a:r>
              <a:rPr lang="fr-CH" sz="2400" dirty="0"/>
              <a:t> to </a:t>
            </a:r>
            <a:r>
              <a:rPr lang="fr-CH" sz="2400" dirty="0" err="1"/>
              <a:t>draw</a:t>
            </a:r>
            <a:r>
              <a:rPr lang="fr-CH" sz="2400" dirty="0"/>
              <a:t> an </a:t>
            </a:r>
            <a:r>
              <a:rPr lang="fr-CH" sz="2400" dirty="0" err="1"/>
              <a:t>inference</a:t>
            </a:r>
            <a:r>
              <a:rPr lang="fr-CH" sz="2400" dirty="0"/>
              <a:t> about the </a:t>
            </a:r>
            <a:r>
              <a:rPr lang="fr-CH" sz="2400" dirty="0" err="1"/>
              <a:t>parameters</a:t>
            </a:r>
            <a:r>
              <a:rPr lang="fr-CH" sz="2400" dirty="0"/>
              <a:t> of population </a:t>
            </a:r>
            <a:r>
              <a:rPr lang="fr-CH" sz="2400" dirty="0" err="1"/>
              <a:t>based</a:t>
            </a:r>
            <a:r>
              <a:rPr lang="fr-CH" sz="2400" dirty="0"/>
              <a:t> on the </a:t>
            </a:r>
            <a:r>
              <a:rPr lang="fr-CH" sz="2400" dirty="0" err="1"/>
              <a:t>samples</a:t>
            </a:r>
            <a:r>
              <a:rPr lang="fr-CH" sz="2400" dirty="0"/>
              <a:t> </a:t>
            </a:r>
            <a:r>
              <a:rPr lang="fr-CH" sz="2400" dirty="0" err="1"/>
              <a:t>drawn</a:t>
            </a:r>
            <a:r>
              <a:rPr lang="fr-CH" sz="2400" dirty="0"/>
              <a:t> </a:t>
            </a:r>
            <a:r>
              <a:rPr lang="fr-CH" sz="2400" dirty="0" err="1"/>
              <a:t>from</a:t>
            </a:r>
            <a:r>
              <a:rPr lang="fr-CH" sz="2400" dirty="0"/>
              <a:t> </a:t>
            </a:r>
            <a:r>
              <a:rPr lang="fr-CH" sz="2400" dirty="0" err="1"/>
              <a:t>it</a:t>
            </a:r>
            <a:r>
              <a:rPr lang="fr-CH" sz="2400" dirty="0"/>
              <a:t> </a:t>
            </a:r>
            <a:r>
              <a:rPr lang="fr-CH" sz="2400" dirty="0" err="1"/>
              <a:t>with</a:t>
            </a:r>
            <a:r>
              <a:rPr lang="fr-CH" sz="2400" dirty="0"/>
              <a:t> replacement and </a:t>
            </a:r>
            <a:r>
              <a:rPr lang="fr-CH" sz="2400" dirty="0" err="1"/>
              <a:t>averaging</a:t>
            </a:r>
            <a:r>
              <a:rPr lang="fr-CH" sz="2400" dirty="0"/>
              <a:t> </a:t>
            </a:r>
            <a:r>
              <a:rPr lang="fr-CH" sz="2400" dirty="0" err="1"/>
              <a:t>these</a:t>
            </a:r>
            <a:r>
              <a:rPr lang="fr-CH" sz="2400" dirty="0"/>
              <a:t> </a:t>
            </a:r>
            <a:r>
              <a:rPr lang="fr-CH" sz="2400" dirty="0" err="1"/>
              <a:t>results</a:t>
            </a:r>
            <a:r>
              <a:rPr lang="fr-CH" sz="2400" dirty="0"/>
              <a:t> out.</a:t>
            </a:r>
          </a:p>
        </p:txBody>
      </p:sp>
    </p:spTree>
    <p:extLst>
      <p:ext uri="{BB962C8B-B14F-4D97-AF65-F5344CB8AC3E}">
        <p14:creationId xmlns:p14="http://schemas.microsoft.com/office/powerpoint/2010/main" val="455217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de-CH" b="1" dirty="0">
                <a:solidFill>
                  <a:schemeClr val="bg1"/>
                </a:solidFill>
              </a:rPr>
              <a:t>Bootstrap Procedures</a:t>
            </a:r>
            <a:endParaRPr lang="en-US" sz="4800" kern="12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C69354E-B8ED-49BA-9835-324E1143C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797" y="321177"/>
            <a:ext cx="542925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0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de-CH" b="1" dirty="0">
                <a:solidFill>
                  <a:schemeClr val="bg1"/>
                </a:solidFill>
              </a:rPr>
              <a:t>Bootstrap Procedures</a:t>
            </a:r>
            <a:endParaRPr lang="en-US" sz="4800" kern="12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0BB1CDD-D02A-45BC-8803-C3120ECAE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219" y="0"/>
            <a:ext cx="4963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48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de-CH" b="1" dirty="0">
                <a:solidFill>
                  <a:schemeClr val="bg1"/>
                </a:solidFill>
              </a:rPr>
              <a:t>Bootstrap Procedures</a:t>
            </a:r>
            <a:endParaRPr lang="en-US" sz="4800" kern="12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FAE1103-C29B-4800-A5A7-7C9FBBE37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732" y="43865"/>
            <a:ext cx="575310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75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Goodness-of-fit techniques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93BF63C-F60D-4AF7-A29B-C45FFFAF6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1712291"/>
            <a:ext cx="6553545" cy="344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3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de-CH" b="1" dirty="0">
                <a:solidFill>
                  <a:schemeClr val="bg1"/>
                </a:solidFill>
              </a:rPr>
              <a:t>Bootstrap Procedures</a:t>
            </a:r>
            <a:endParaRPr lang="en-US" sz="4800" kern="12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4D8E47D-E71B-4E8D-91D1-B511BC8C7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386" y="823912"/>
            <a:ext cx="55530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83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de-CH" b="1" dirty="0">
                <a:solidFill>
                  <a:schemeClr val="bg1"/>
                </a:solidFill>
              </a:rPr>
              <a:t>Simulations from Copula models</a:t>
            </a:r>
            <a:endParaRPr lang="en-US" sz="4800" kern="12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E53259D-23B3-4B6F-88DB-18605666B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813" y="77203"/>
            <a:ext cx="55816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85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de-CH" b="1" dirty="0">
                <a:solidFill>
                  <a:schemeClr val="bg1"/>
                </a:solidFill>
              </a:rPr>
              <a:t>Simulations from Copula models</a:t>
            </a:r>
            <a:endParaRPr lang="en-US" sz="4800" kern="12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B346172-24EF-4E26-808A-BDC25A600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281" y="0"/>
            <a:ext cx="5232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14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de-CH" b="1" dirty="0">
                <a:solidFill>
                  <a:schemeClr val="bg1"/>
                </a:solidFill>
              </a:rPr>
              <a:t>Simulations from Copula models</a:t>
            </a:r>
            <a:endParaRPr lang="en-US" sz="4800" kern="12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E707948-EBBB-4FB8-9B45-BCDEA62C2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255" y="0"/>
            <a:ext cx="5092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02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de-CH" b="1" dirty="0">
                <a:solidFill>
                  <a:schemeClr val="bg1"/>
                </a:solidFill>
              </a:rPr>
              <a:t>Simulations from Copula models</a:t>
            </a:r>
            <a:endParaRPr lang="en-US" sz="4800" kern="12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3787962-E5D3-4A1B-9529-A22CCF268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338" y="142875"/>
            <a:ext cx="556260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2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de-CH" b="1" dirty="0">
                <a:solidFill>
                  <a:schemeClr val="bg1"/>
                </a:solidFill>
              </a:rPr>
              <a:t>Simulations from Copula models</a:t>
            </a:r>
            <a:endParaRPr lang="en-US" sz="4800" kern="12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87F6B54-B1ED-4481-BCC2-DF073FE73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563" y="321177"/>
            <a:ext cx="579120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56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de-CH" b="1" dirty="0">
                <a:solidFill>
                  <a:schemeClr val="bg1"/>
                </a:solidFill>
              </a:rPr>
              <a:t>Simulations from Copula models</a:t>
            </a:r>
            <a:endParaRPr lang="en-US" sz="4800" kern="12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1E281A6-21DF-49B4-9BED-3319E82B0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456" y="0"/>
            <a:ext cx="5015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66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de-CH" b="1" dirty="0">
                <a:solidFill>
                  <a:schemeClr val="bg1"/>
                </a:solidFill>
              </a:rPr>
              <a:t>Simulations from Copula models</a:t>
            </a:r>
            <a:endParaRPr lang="en-US" sz="4800" kern="12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B304426-2D0F-4648-B81F-962BB26B2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360" y="0"/>
            <a:ext cx="5270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41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de-CH" b="1" dirty="0">
                <a:solidFill>
                  <a:schemeClr val="bg1"/>
                </a:solidFill>
              </a:rPr>
              <a:t>Simulations from Copula models</a:t>
            </a:r>
            <a:endParaRPr lang="en-US" sz="4800" kern="12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3CE0D9C-A27D-4A07-9B0D-01F0FFE56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463" y="747712"/>
            <a:ext cx="544830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23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de-CH" b="1" dirty="0">
                <a:solidFill>
                  <a:schemeClr val="bg1"/>
                </a:solidFill>
              </a:rPr>
              <a:t>Simulations from Copula models</a:t>
            </a:r>
            <a:endParaRPr lang="en-US" sz="4800" kern="12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7292D68-DDA6-4E96-B3D1-822D351C4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013" y="200025"/>
            <a:ext cx="561975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2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A740BC-A0AA-45E0-B899-2AE9C6FE1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</p:spPr>
        <p:txBody>
          <a:bodyPr anchor="b">
            <a:normAutofit/>
          </a:bodyPr>
          <a:lstStyle/>
          <a:p>
            <a:r>
              <a:rPr lang="fr-CH" sz="4000"/>
              <a:t>Goodness-of-fit techniques</a:t>
            </a:r>
            <a:endParaRPr lang="de-CH" sz="400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74EF51-C858-4BB9-97C3-D17755787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ABD8C-54F0-4109-A5BE-DAAAAA5B4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644518"/>
            <a:ext cx="9013052" cy="3327251"/>
          </a:xfrm>
        </p:spPr>
        <p:txBody>
          <a:bodyPr>
            <a:normAutofit/>
          </a:bodyPr>
          <a:lstStyle/>
          <a:p>
            <a:r>
              <a:rPr lang="fr-CH" dirty="0" err="1"/>
              <a:t>Goodness</a:t>
            </a:r>
            <a:r>
              <a:rPr lang="fr-CH" dirty="0"/>
              <a:t>-of-fit techniques can </a:t>
            </a:r>
            <a:r>
              <a:rPr lang="fr-CH" dirty="0" err="1"/>
              <a:t>be</a:t>
            </a:r>
            <a:r>
              <a:rPr lang="fr-CH" dirty="0"/>
              <a:t> </a:t>
            </a:r>
            <a:r>
              <a:rPr lang="fr-CH" dirty="0" err="1"/>
              <a:t>described</a:t>
            </a:r>
            <a:r>
              <a:rPr lang="fr-CH" dirty="0"/>
              <a:t> as </a:t>
            </a:r>
            <a:r>
              <a:rPr lang="fr-CH" dirty="0" err="1"/>
              <a:t>methods</a:t>
            </a:r>
            <a:r>
              <a:rPr lang="fr-CH" dirty="0"/>
              <a:t> of </a:t>
            </a:r>
            <a:r>
              <a:rPr lang="fr-CH" dirty="0" err="1"/>
              <a:t>examining</a:t>
            </a:r>
            <a:r>
              <a:rPr lang="fr-CH" dirty="0"/>
              <a:t> how </a:t>
            </a:r>
            <a:r>
              <a:rPr lang="fr-CH" dirty="0" err="1"/>
              <a:t>well</a:t>
            </a:r>
            <a:r>
              <a:rPr lang="fr-CH" dirty="0"/>
              <a:t> a </a:t>
            </a:r>
            <a:r>
              <a:rPr lang="fr-CH" dirty="0" err="1"/>
              <a:t>sample</a:t>
            </a:r>
            <a:r>
              <a:rPr lang="fr-CH" dirty="0"/>
              <a:t> of data </a:t>
            </a:r>
            <a:r>
              <a:rPr lang="fr-CH" dirty="0" err="1"/>
              <a:t>agrees</a:t>
            </a:r>
            <a:r>
              <a:rPr lang="fr-CH" dirty="0"/>
              <a:t> </a:t>
            </a:r>
            <a:r>
              <a:rPr lang="fr-CH" dirty="0" err="1"/>
              <a:t>with</a:t>
            </a:r>
            <a:r>
              <a:rPr lang="fr-CH" dirty="0"/>
              <a:t> a </a:t>
            </a:r>
            <a:r>
              <a:rPr lang="fr-CH" dirty="0" err="1"/>
              <a:t>given</a:t>
            </a:r>
            <a:r>
              <a:rPr lang="fr-CH" dirty="0"/>
              <a:t> distribution as </a:t>
            </a:r>
            <a:r>
              <a:rPr lang="fr-CH" dirty="0" err="1"/>
              <a:t>its</a:t>
            </a:r>
            <a:r>
              <a:rPr lang="fr-CH" dirty="0"/>
              <a:t> population.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87785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de-CH" b="1" dirty="0">
                <a:solidFill>
                  <a:schemeClr val="bg1"/>
                </a:solidFill>
              </a:rPr>
              <a:t>Simulations from Copula models</a:t>
            </a:r>
            <a:endParaRPr lang="en-US" sz="4800" kern="12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D7B6AD3-3BB2-45C3-A6C7-8ECEAEA5C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023" y="0"/>
            <a:ext cx="4649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31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de-CH" b="1" dirty="0">
                <a:solidFill>
                  <a:schemeClr val="bg1"/>
                </a:solidFill>
              </a:rPr>
              <a:t>Monte Carlo Results</a:t>
            </a:r>
            <a:endParaRPr lang="en-US" sz="4800" kern="12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FEB2BE1-FD93-44A2-B17A-E3DA3C1E1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038" y="623887"/>
            <a:ext cx="5419725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04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de-CH" b="1" dirty="0">
                <a:solidFill>
                  <a:schemeClr val="bg1"/>
                </a:solidFill>
              </a:rPr>
              <a:t>Monte Carlo Results</a:t>
            </a:r>
            <a:endParaRPr lang="en-US" sz="4800" kern="12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190C263-333B-44F2-AC5A-0DE144CDE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122" y="0"/>
            <a:ext cx="5036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50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de-CH" b="1" dirty="0">
                <a:solidFill>
                  <a:schemeClr val="bg1"/>
                </a:solidFill>
              </a:rPr>
              <a:t>Monte Carlo Results</a:t>
            </a:r>
            <a:endParaRPr lang="en-US" sz="4800" kern="12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CF91273-5B1D-43DF-89A8-4498C9F3C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174" y="138112"/>
            <a:ext cx="4838700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99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de-CH" b="1" dirty="0">
                <a:solidFill>
                  <a:schemeClr val="bg1"/>
                </a:solidFill>
              </a:rPr>
              <a:t>Conclusions</a:t>
            </a:r>
            <a:endParaRPr lang="en-US" sz="4800" kern="12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E60E17D-4632-4A59-A6E9-FA3333163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57262"/>
            <a:ext cx="527685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85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A740BC-A0AA-45E0-B899-2AE9C6FE1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19" y="365125"/>
            <a:ext cx="11009457" cy="1623312"/>
          </a:xfrm>
        </p:spPr>
        <p:txBody>
          <a:bodyPr anchor="b">
            <a:normAutofit/>
          </a:bodyPr>
          <a:lstStyle/>
          <a:p>
            <a:r>
              <a:rPr lang="fr-CH" sz="4000" dirty="0" err="1"/>
              <a:t>Goodness</a:t>
            </a:r>
            <a:r>
              <a:rPr lang="fr-CH" sz="4000" dirty="0"/>
              <a:t>-of-fit techniques: </a:t>
            </a:r>
            <a:r>
              <a:rPr lang="fr-CH" sz="4000" dirty="0" err="1"/>
              <a:t>formal</a:t>
            </a:r>
            <a:r>
              <a:rPr lang="fr-CH" sz="4000" dirty="0"/>
              <a:t> </a:t>
            </a:r>
            <a:r>
              <a:rPr lang="fr-CH" sz="4000" dirty="0" err="1"/>
              <a:t>framework</a:t>
            </a:r>
            <a:r>
              <a:rPr lang="fr-CH" sz="4000" dirty="0"/>
              <a:t> </a:t>
            </a:r>
            <a:endParaRPr lang="de-CH" sz="40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74EF51-C858-4BB9-97C3-D17755787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5ABD8C-54F0-4109-A5BE-DAAAAA5B42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5320" y="2644518"/>
                <a:ext cx="11009458" cy="4065196"/>
              </a:xfrm>
            </p:spPr>
            <p:txBody>
              <a:bodyPr>
                <a:normAutofit/>
              </a:bodyPr>
              <a:lstStyle/>
              <a:p>
                <a:r>
                  <a:rPr lang="fr-CH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de-CH" dirty="0"/>
                  <a:t>be independent observations from a population with unknown cumulative distribution function (c.d.f.)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fr-CH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de-CH" dirty="0"/>
              </a:p>
              <a:p>
                <a:r>
                  <a:rPr lang="de-CH" dirty="0"/>
                  <a:t>The problem is then to test the composite hypothesis: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CH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fr-CH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CH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fr-CH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de-CH" dirty="0"/>
                  <a:t>,</a:t>
                </a:r>
              </a:p>
              <a:p>
                <a:r>
                  <a:rPr lang="de-CH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CH" dirty="0"/>
                  <a:t> is a known continous c.d.f. Against the general alternative</a:t>
                </a:r>
              </a:p>
              <a:p>
                <a:pPr marL="0" indent="0" algn="ctr">
                  <a:buNone/>
                </a:pPr>
                <a:r>
                  <a:rPr lang="de-CH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fr-CH" dirty="0"/>
                  <a:t> </a:t>
                </a:r>
                <a14:m>
                  <m:oMath xmlns:m="http://schemas.openxmlformats.org/officeDocument/2006/math">
                    <m:r>
                      <a:rPr lang="fr-CH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fr-CH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fr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endParaRPr lang="de-CH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5ABD8C-54F0-4109-A5BE-DAAAAA5B42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5320" y="2644518"/>
                <a:ext cx="11009458" cy="4065196"/>
              </a:xfrm>
              <a:blipFill>
                <a:blip r:embed="rId2"/>
                <a:stretch>
                  <a:fillRect l="-997" t="-2549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2189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Goodness-of-fit techniques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3017007-0956-4360-8A57-B385E339E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721" y="691565"/>
            <a:ext cx="633412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71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Goodness-of-fit techniques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8CADF0C-0CF3-40D8-8524-05A8F982B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079" y="321177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61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Goodness-of-fit techniques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4D1B75E-D592-459E-A639-D3151E1C8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544" y="328612"/>
            <a:ext cx="6670591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37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Goodness-of-fit techniques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F328725-609F-4A31-84CF-808722014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491" y="1581566"/>
            <a:ext cx="65246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61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A740BC-A0AA-45E0-B899-2AE9C6FE1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02249-0F99-4A3B-A6AE-1877781D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19" y="365125"/>
            <a:ext cx="11009457" cy="1623312"/>
          </a:xfrm>
        </p:spPr>
        <p:txBody>
          <a:bodyPr anchor="b">
            <a:normAutofit/>
          </a:bodyPr>
          <a:lstStyle/>
          <a:p>
            <a:r>
              <a:rPr lang="fr-CH" sz="4000" dirty="0" err="1"/>
              <a:t>Goodness</a:t>
            </a:r>
            <a:r>
              <a:rPr lang="fr-CH" sz="4000" dirty="0"/>
              <a:t>-of-fit techniques: </a:t>
            </a:r>
            <a:r>
              <a:rPr lang="fr-CH" sz="4000" dirty="0" err="1"/>
              <a:t>Preliminaries</a:t>
            </a:r>
            <a:endParaRPr lang="de-CH" sz="40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74EF51-C858-4BB9-97C3-D17755787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5ABD8C-54F0-4109-A5BE-DAAAAA5B42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5320" y="2644518"/>
                <a:ext cx="11009458" cy="406519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For copula g-o-f testing one is interested in the fit of the copula alone.</a:t>
                </a:r>
              </a:p>
              <a:p>
                <a:r>
                  <a:rPr lang="en-US" dirty="0"/>
                  <a:t>The testing is carried out using </a:t>
                </a:r>
                <a:r>
                  <a:rPr lang="de-CH" dirty="0"/>
                  <a:t>rank data.</a:t>
                </a:r>
              </a:p>
              <a:p>
                <a:r>
                  <a:rPr lang="de-CH" dirty="0"/>
                  <a:t>Suppose we have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CH" dirty="0"/>
                  <a:t> independent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fr-CH" b="0" i="1" smtClean="0"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𝑛𝑑</m:t>
                            </m:r>
                          </m:sub>
                        </m:sSub>
                      </m:e>
                    </m:d>
                  </m:oMath>
                </a14:m>
                <a:r>
                  <a:rPr lang="de-CH" dirty="0"/>
                  <a:t> from the </a:t>
                </a:r>
                <a:r>
                  <a:rPr lang="de-CH" i="1" dirty="0"/>
                  <a:t>d</a:t>
                </a:r>
                <a:r>
                  <a:rPr lang="de-CH" dirty="0"/>
                  <a:t>-dimensional random vector </a:t>
                </a:r>
                <a:r>
                  <a:rPr lang="de-CH" b="1" dirty="0"/>
                  <a:t>X</a:t>
                </a:r>
                <a:r>
                  <a:rPr lang="de-CH" dirty="0"/>
                  <a:t>. </a:t>
                </a:r>
              </a:p>
              <a:p>
                <a:r>
                  <a:rPr lang="de-CH" dirty="0"/>
                  <a:t>The inference is then based on the so-called pseudo-samples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CH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fr-CH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fr-CH" i="1"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fr-CH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CH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𝑛𝑑</m:t>
                            </m:r>
                          </m:sub>
                        </m:sSub>
                      </m:e>
                    </m:d>
                  </m:oMath>
                </a14:m>
                <a:r>
                  <a:rPr lang="de-CH" dirty="0"/>
                  <a:t> from the pseudo-vector </a:t>
                </a:r>
                <a:r>
                  <a:rPr lang="de-CH" b="1" i="1" dirty="0"/>
                  <a:t>Z</a:t>
                </a:r>
                <a:r>
                  <a:rPr lang="de-CH" dirty="0"/>
                  <a:t>, where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𝑗𝑑</m:t>
                              </m:r>
                            </m:sub>
                          </m:sSub>
                        </m:e>
                      </m:d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f>
                            <m:f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CH" b="0" i="1" smtClean="0">
                                      <a:latin typeface="Cambria Math" panose="02040503050406030204" pitchFamily="18" charset="0"/>
                                    </a:rPr>
                                    <m:t>𝑗𝑑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de-CH" dirty="0"/>
              </a:p>
              <a:p>
                <a:pPr marL="0" indent="0">
                  <a:buNone/>
                </a:pPr>
                <a:r>
                  <a:rPr lang="de-CH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r>
                  <a:rPr lang="de-CH" dirty="0"/>
                  <a:t> is the rank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r>
                  <a:rPr lang="de-CH" dirty="0"/>
                  <a:t> amongst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CH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𝑛𝑖</m:t>
                            </m:r>
                          </m:sub>
                        </m:sSub>
                      </m:e>
                    </m:d>
                  </m:oMath>
                </a14:m>
                <a:endParaRPr lang="de-CH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5ABD8C-54F0-4109-A5BE-DAAAAA5B42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5320" y="2644518"/>
                <a:ext cx="11009458" cy="4065196"/>
              </a:xfrm>
              <a:blipFill>
                <a:blip r:embed="rId2"/>
                <a:stretch>
                  <a:fillRect l="-1163" t="-3448" r="-886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625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366</Words>
  <Application>Microsoft Office PowerPoint</Application>
  <PresentationFormat>Widescreen</PresentationFormat>
  <Paragraphs>64</Paragraphs>
  <Slides>34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Office Theme</vt:lpstr>
      <vt:lpstr>Quantitative Risk Management GOF</vt:lpstr>
      <vt:lpstr>Goodness-of-fit techniques</vt:lpstr>
      <vt:lpstr>Goodness-of-fit techniques</vt:lpstr>
      <vt:lpstr>Goodness-of-fit techniques: formal framework </vt:lpstr>
      <vt:lpstr>Goodness-of-fit techniques</vt:lpstr>
      <vt:lpstr>Goodness-of-fit techniques</vt:lpstr>
      <vt:lpstr>Goodness-of-fit techniques</vt:lpstr>
      <vt:lpstr>Goodness-of-fit techniques</vt:lpstr>
      <vt:lpstr>Goodness-of-fit techniques: Preliminaries</vt:lpstr>
      <vt:lpstr>Goodness-of-fit techniques: Preliminaries</vt:lpstr>
      <vt:lpstr>GOF tests</vt:lpstr>
      <vt:lpstr>GOF tests</vt:lpstr>
      <vt:lpstr>GOF tests</vt:lpstr>
      <vt:lpstr>GOF tests</vt:lpstr>
      <vt:lpstr>Bootstrap Procedures</vt:lpstr>
      <vt:lpstr>Bootstrap Procedures</vt:lpstr>
      <vt:lpstr>Bootstrap Procedures</vt:lpstr>
      <vt:lpstr>Bootstrap Procedures</vt:lpstr>
      <vt:lpstr>Bootstrap Procedures</vt:lpstr>
      <vt:lpstr>Bootstrap Procedures</vt:lpstr>
      <vt:lpstr>Simulations from Copula models</vt:lpstr>
      <vt:lpstr>Simulations from Copula models</vt:lpstr>
      <vt:lpstr>Simulations from Copula models</vt:lpstr>
      <vt:lpstr>Simulations from Copula models</vt:lpstr>
      <vt:lpstr>Simulations from Copula models</vt:lpstr>
      <vt:lpstr>Simulations from Copula models</vt:lpstr>
      <vt:lpstr>Simulations from Copula models</vt:lpstr>
      <vt:lpstr>Simulations from Copula models</vt:lpstr>
      <vt:lpstr>Simulations from Copula models</vt:lpstr>
      <vt:lpstr>Simulations from Copula models</vt:lpstr>
      <vt:lpstr>Monte Carlo Results</vt:lpstr>
      <vt:lpstr>Monte Carlo Results</vt:lpstr>
      <vt:lpstr>Monte Carlo Results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Quantitative Risk Management GOF</dc:title>
  <dc:creator>Criton, Gilles</dc:creator>
  <cp:lastModifiedBy>Gilles Criton</cp:lastModifiedBy>
  <cp:revision>16</cp:revision>
  <dcterms:created xsi:type="dcterms:W3CDTF">2019-11-27T14:33:26Z</dcterms:created>
  <dcterms:modified xsi:type="dcterms:W3CDTF">2020-03-27T16:14:05Z</dcterms:modified>
</cp:coreProperties>
</file>