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6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FEE0D-2862-4231-9417-50D42F80F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9522F1-902D-4519-ACDE-DDC64B4BE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84143-2801-490E-A8BA-933E0FED0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EBF6-D2DC-4DA3-BFE0-2A455EDC43CF}" type="datetimeFigureOut">
              <a:rPr lang="de-CH" smtClean="0"/>
              <a:t>08.03.2020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67688-C782-4091-9FCD-6EF1EE474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D7099-BE6A-44EE-852A-B1CCF30DA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3D1D-8746-4B5C-BADD-95A92EA30155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13732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A66E7-A636-46FD-9181-4FB6C4EAA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636E08-E53E-4900-B44B-DDDF422EA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227B5-8D3D-4131-9BA3-A0950CB28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EBF6-D2DC-4DA3-BFE0-2A455EDC43CF}" type="datetimeFigureOut">
              <a:rPr lang="de-CH" smtClean="0"/>
              <a:t>08.03.2020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8957B-984B-4A52-B3C2-D91C6CA87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72487-2519-453C-9080-4123F23D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3D1D-8746-4B5C-BADD-95A92EA30155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721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83EDD5-414B-461C-BA82-7F35466E66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F715BF-E074-43BD-83C2-816E60E1F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87BEF-1FCA-4363-A382-49EE11C18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EBF6-D2DC-4DA3-BFE0-2A455EDC43CF}" type="datetimeFigureOut">
              <a:rPr lang="de-CH" smtClean="0"/>
              <a:t>08.03.2020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32839-FE6D-4537-BA52-A9D29E69F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4A62C-DC52-41CA-BBB0-17D22F0E9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3D1D-8746-4B5C-BADD-95A92EA30155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7189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B58CF-DCF4-4787-8E55-CF9F68102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950C9-3FDD-4331-846D-54F1A63DC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E135D-53A3-499B-A4A6-A441448F8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EBF6-D2DC-4DA3-BFE0-2A455EDC43CF}" type="datetimeFigureOut">
              <a:rPr lang="de-CH" smtClean="0"/>
              <a:t>08.03.2020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C4A0A-4E60-4CB9-AC66-5E58EDDC2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01CC6-8FFC-40A2-B880-26BE5DFB7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3D1D-8746-4B5C-BADD-95A92EA30155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43545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60D15-17A0-4812-B7EB-A8E2E038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82538-5423-4DAD-93A1-2EDF1D63F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BB968-4433-4406-A952-A52C828A2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EBF6-D2DC-4DA3-BFE0-2A455EDC43CF}" type="datetimeFigureOut">
              <a:rPr lang="de-CH" smtClean="0"/>
              <a:t>08.03.2020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89CBA-A388-40AD-A0AF-4EC162AEF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AA5BD-DD15-4FA7-BD4A-DFE723B90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3D1D-8746-4B5C-BADD-95A92EA30155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4698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2278A-C31B-47DA-91F8-786E21C8E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E7F34-18CC-431A-AFE8-99C667DA8F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6D97D2-3D56-4241-B203-9A04D6959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7B385-ED14-46D0-91A6-3FC6D5FAA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EBF6-D2DC-4DA3-BFE0-2A455EDC43CF}" type="datetimeFigureOut">
              <a:rPr lang="de-CH" smtClean="0"/>
              <a:t>08.03.2020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8C301-8746-4547-9414-1B5FB400F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F79161-C78E-41DC-AB63-837049775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3D1D-8746-4B5C-BADD-95A92EA30155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36315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A2F84-AAF5-4308-8A53-6092E4681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71B38-AEA9-439B-8345-C85424000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867DD-ADC2-4DB3-9D1C-6CEACECDA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E6292F-296C-4FD4-9C02-356B2C8C4C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E453B7-9292-4177-B95C-85DED64F3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A7EED1-7DD7-44C5-865E-9F2CD2877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EBF6-D2DC-4DA3-BFE0-2A455EDC43CF}" type="datetimeFigureOut">
              <a:rPr lang="de-CH" smtClean="0"/>
              <a:t>08.03.2020</a:t>
            </a:fld>
            <a:endParaRPr lang="de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14ACFB-4CC7-423B-9D58-E97FDBEA0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55CF0-90C0-424A-83E7-76E50B4A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3D1D-8746-4B5C-BADD-95A92EA30155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4495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F879E-7420-40DB-9F0F-B044BB759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9C01E8-07E4-42EA-A47A-DC97772E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EBF6-D2DC-4DA3-BFE0-2A455EDC43CF}" type="datetimeFigureOut">
              <a:rPr lang="de-CH" smtClean="0"/>
              <a:t>08.03.2020</a:t>
            </a:fld>
            <a:endParaRPr lang="de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2A0CBE-765A-4D94-854D-5C64BBA84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D6006-1993-41AD-91E9-4831DAD24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3D1D-8746-4B5C-BADD-95A92EA30155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3418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F014FA-5CC3-4742-8783-C06264AF0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EBF6-D2DC-4DA3-BFE0-2A455EDC43CF}" type="datetimeFigureOut">
              <a:rPr lang="de-CH" smtClean="0"/>
              <a:t>08.03.2020</a:t>
            </a:fld>
            <a:endParaRPr lang="de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3DCDEF-0D7E-4F21-9246-ED90E416A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E2CBC-7001-47DE-B21A-D00EFB537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3D1D-8746-4B5C-BADD-95A92EA30155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7976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605B8-8818-46BF-B33C-BF35A39A1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39546-DE4F-44CA-9010-3F40B460A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930D96-DCD8-4E34-9D79-A10022235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FF43BD-8134-4A11-B147-1B6A9D797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EBF6-D2DC-4DA3-BFE0-2A455EDC43CF}" type="datetimeFigureOut">
              <a:rPr lang="de-CH" smtClean="0"/>
              <a:t>08.03.2020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DC01C-3F64-45F4-9B3F-E09152D96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461F49-BD91-4D3B-8279-CAF3C7292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3D1D-8746-4B5C-BADD-95A92EA30155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236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C118E-2D53-4BB0-B940-3F2AC7359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4AC730-8A6F-4C54-A4B2-D6170F574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4262ED-6870-4743-BE03-D9E228943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E7FB5-2C1B-4527-A0AC-2DF4A6938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EBF6-D2DC-4DA3-BFE0-2A455EDC43CF}" type="datetimeFigureOut">
              <a:rPr lang="de-CH" smtClean="0"/>
              <a:t>08.03.2020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CB933-5E00-4F35-87DE-A08A5CFA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627834-B7E4-42B1-8AB9-EBC067324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3D1D-8746-4B5C-BADD-95A92EA30155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2715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E3669F-7CEC-4F17-A796-CF528FFB6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C610E-075A-48E4-BBED-700773D01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94D7B-553A-4DD0-B141-33FC01E265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BEBF6-D2DC-4DA3-BFE0-2A455EDC43CF}" type="datetimeFigureOut">
              <a:rPr lang="de-CH" smtClean="0"/>
              <a:t>08.03.2020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3DD10-8652-40B3-94C0-D3E9DB00E5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78D12-BD36-40D2-82FF-5E87DFE7F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C3D1D-8746-4B5C-BADD-95A92EA30155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3156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7B37E8-8993-45D4-95F1-A3094C7FD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fr-CH" sz="5800" dirty="0"/>
              <a:t>Quantitative Risk Management</a:t>
            </a:r>
            <a:br>
              <a:rPr lang="fr-CH" sz="5800" dirty="0"/>
            </a:br>
            <a:r>
              <a:rPr lang="fr-CH" sz="5800" dirty="0"/>
              <a:t>INFERENCE</a:t>
            </a:r>
            <a:endParaRPr lang="de-CH" sz="5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D3A906-0ABA-44A2-BD23-E37730D53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r>
              <a:rPr lang="fr-CH" dirty="0">
                <a:solidFill>
                  <a:schemeClr val="accent1"/>
                </a:solidFill>
              </a:rPr>
              <a:t>Gilles Criton</a:t>
            </a:r>
          </a:p>
          <a:p>
            <a:r>
              <a:rPr lang="fr-CH" dirty="0">
                <a:solidFill>
                  <a:schemeClr val="accent1"/>
                </a:solidFill>
              </a:rPr>
              <a:t>2020</a:t>
            </a:r>
            <a:endParaRPr lang="de-CH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980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BADF7-8EF6-4822-B7AD-2F910F80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</a:rPr>
              <a:t>Smoothed copulas</a:t>
            </a:r>
            <a:br>
              <a:rPr lang="en-US" sz="4800" b="1" dirty="0">
                <a:solidFill>
                  <a:srgbClr val="FFFFFF"/>
                </a:solidFill>
              </a:rPr>
            </a:br>
            <a:br>
              <a:rPr lang="en-US" sz="48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Nonparametric estimation of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densities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72441E-29B2-4282-9556-BD9CD482D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192" y="1077125"/>
            <a:ext cx="494347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12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BADF7-8EF6-4822-B7AD-2F910F80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</a:rPr>
              <a:t>Smoothed copulas</a:t>
            </a:r>
            <a:br>
              <a:rPr lang="en-US" sz="4800" b="1" dirty="0">
                <a:solidFill>
                  <a:srgbClr val="FFFFFF"/>
                </a:solidFill>
              </a:rPr>
            </a:br>
            <a:br>
              <a:rPr lang="en-US" sz="48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Nonparametric estimation of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densities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083F9-08AD-4F85-B85C-B4E0D5B3A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043" y="359816"/>
            <a:ext cx="5986377" cy="613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56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BADF7-8EF6-4822-B7AD-2F910F80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</a:rPr>
              <a:t>Smoothed copulas</a:t>
            </a:r>
            <a:br>
              <a:rPr lang="en-US" sz="4800" b="1" dirty="0">
                <a:solidFill>
                  <a:srgbClr val="FFFFFF"/>
                </a:solidFill>
              </a:rPr>
            </a:br>
            <a:br>
              <a:rPr lang="en-US" sz="48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Nonparametric estimation of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densities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64925C-5EF4-4686-8C06-935F28B43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622" y="914400"/>
            <a:ext cx="7204693" cy="467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97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BADF7-8EF6-4822-B7AD-2F910F80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</a:rPr>
              <a:t>Smoothed copulas</a:t>
            </a:r>
            <a:br>
              <a:rPr lang="en-US" sz="4800" b="1" dirty="0">
                <a:solidFill>
                  <a:srgbClr val="FFFFFF"/>
                </a:solidFill>
              </a:rPr>
            </a:br>
            <a:br>
              <a:rPr lang="en-US" sz="48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Nonparametric estimation of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densities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CB14F-E649-4A59-BCD3-8F7584C05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257" y="1669708"/>
            <a:ext cx="6902163" cy="323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38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BADF7-8EF6-4822-B7AD-2F910F80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</a:rPr>
              <a:t>Smoothed copulas</a:t>
            </a:r>
            <a:br>
              <a:rPr lang="en-US" sz="4800" b="1" dirty="0">
                <a:solidFill>
                  <a:srgbClr val="FFFFFF"/>
                </a:solidFill>
              </a:rPr>
            </a:br>
            <a:br>
              <a:rPr lang="en-US" sz="48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Nonparametric estimation of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densities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F0CC7A-B666-4D7C-A9D2-884C6B443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461" y="311449"/>
            <a:ext cx="6255889" cy="634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BADF7-8EF6-4822-B7AD-2F910F80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</a:rPr>
              <a:t>Smoothed copulas</a:t>
            </a:r>
            <a:br>
              <a:rPr lang="en-US" sz="4800" b="1" dirty="0">
                <a:solidFill>
                  <a:srgbClr val="FFFFFF"/>
                </a:solidFill>
              </a:rPr>
            </a:br>
            <a:br>
              <a:rPr lang="en-US" sz="48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Nonparametric estimation of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densities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A6F681-81A7-478B-A875-4E432E731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995" y="0"/>
            <a:ext cx="4536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40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BADF7-8EF6-4822-B7AD-2F910F80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</a:rPr>
              <a:t>Smoothed copulas</a:t>
            </a:r>
            <a:br>
              <a:rPr lang="en-US" sz="4800" b="1" dirty="0">
                <a:solidFill>
                  <a:srgbClr val="FFFFFF"/>
                </a:solidFill>
              </a:rPr>
            </a:br>
            <a:br>
              <a:rPr lang="en-US" sz="48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Nonparametric estimation of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densities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87EAEE-7782-43B6-A063-6750E44B8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550" y="232719"/>
            <a:ext cx="5611899" cy="635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4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BADF7-8EF6-4822-B7AD-2F910F80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</a:rPr>
              <a:t>Smoothed copulas</a:t>
            </a:r>
            <a:br>
              <a:rPr lang="en-US" sz="4800" b="1" dirty="0">
                <a:solidFill>
                  <a:srgbClr val="FFFFFF"/>
                </a:solidFill>
              </a:rPr>
            </a:br>
            <a:br>
              <a:rPr lang="en-US" sz="48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Nonparametric estimation of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densities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4A9127-441A-4F41-A7E4-02B3362B4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116" y="190500"/>
            <a:ext cx="494347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1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BADF7-8EF6-4822-B7AD-2F910F80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</a:rPr>
              <a:t>Smoothed copulas</a:t>
            </a:r>
            <a:br>
              <a:rPr lang="en-US" sz="4800" b="1" dirty="0">
                <a:solidFill>
                  <a:srgbClr val="FFFFFF"/>
                </a:solidFill>
              </a:rPr>
            </a:br>
            <a:br>
              <a:rPr lang="en-US" sz="48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Nonparametric estimation of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densities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C9D256-E900-43BD-B87D-FB7D696BD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829" y="0"/>
            <a:ext cx="4894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72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A740BC-A0AA-45E0-B899-2AE9C6FE1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BADF7-8EF6-4822-B7AD-2F910F80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9013052" cy="16233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/>
              <a:t>Estimate </a:t>
            </a:r>
            <a:r>
              <a:rPr lang="en-US" sz="4000" b="1" kern="1200" dirty="0">
                <a:latin typeface="+mj-lt"/>
                <a:ea typeface="+mj-ea"/>
                <a:cs typeface="+mj-cs"/>
              </a:rPr>
              <a:t>LGD</a:t>
            </a:r>
            <a:endParaRPr lang="en-US" sz="4000" kern="1200" dirty="0"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874EF51-C858-4BB9-97C3-D17755787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CB0ABC-2F42-4505-9B80-E45F6D0CA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19" y="2644518"/>
            <a:ext cx="11340035" cy="3327251"/>
          </a:xfrm>
        </p:spPr>
        <p:txBody>
          <a:bodyPr>
            <a:normAutofit lnSpcReduction="10000"/>
          </a:bodyPr>
          <a:lstStyle/>
          <a:p>
            <a:r>
              <a:rPr lang="fr-CH" sz="2400" dirty="0" err="1"/>
              <a:t>Two</a:t>
            </a:r>
            <a:r>
              <a:rPr lang="fr-CH" sz="2400" dirty="0"/>
              <a:t> main approches can </a:t>
            </a:r>
            <a:r>
              <a:rPr lang="fr-CH" sz="2400" dirty="0" err="1"/>
              <a:t>be</a:t>
            </a:r>
            <a:r>
              <a:rPr lang="fr-CH" sz="2400" dirty="0"/>
              <a:t> </a:t>
            </a:r>
            <a:r>
              <a:rPr lang="fr-CH" sz="2400" dirty="0" err="1"/>
              <a:t>followed</a:t>
            </a:r>
            <a:r>
              <a:rPr lang="fr-CH" sz="2400" dirty="0"/>
              <a:t> to </a:t>
            </a:r>
            <a:r>
              <a:rPr lang="fr-CH" sz="2400" dirty="0" err="1"/>
              <a:t>estimate</a:t>
            </a:r>
            <a:r>
              <a:rPr lang="fr-CH" sz="2400" dirty="0"/>
              <a:t> LGD:</a:t>
            </a:r>
          </a:p>
          <a:p>
            <a:endParaRPr lang="fr-CH" sz="2400" dirty="0"/>
          </a:p>
          <a:p>
            <a:r>
              <a:rPr lang="fr-CH" sz="2400" dirty="0" err="1"/>
              <a:t>Workout</a:t>
            </a:r>
            <a:r>
              <a:rPr lang="fr-CH" sz="2400" dirty="0"/>
              <a:t> LGD </a:t>
            </a:r>
            <a:r>
              <a:rPr lang="fr-CH" sz="2400" dirty="0" err="1"/>
              <a:t>is</a:t>
            </a:r>
            <a:r>
              <a:rPr lang="fr-CH" sz="2400" dirty="0"/>
              <a:t> </a:t>
            </a:r>
            <a:r>
              <a:rPr lang="fr-CH" sz="2400" dirty="0" err="1"/>
              <a:t>estimated</a:t>
            </a:r>
            <a:r>
              <a:rPr lang="fr-CH" sz="2400" dirty="0"/>
              <a:t>, </a:t>
            </a:r>
            <a:r>
              <a:rPr lang="fr-CH" sz="2400" dirty="0" err="1"/>
              <a:t>based</a:t>
            </a:r>
            <a:r>
              <a:rPr lang="fr-CH" sz="2400" dirty="0"/>
              <a:t> on cash flow </a:t>
            </a:r>
            <a:r>
              <a:rPr lang="fr-CH" sz="2400" dirty="0" err="1"/>
              <a:t>recoveries</a:t>
            </a:r>
            <a:r>
              <a:rPr lang="de-CH" sz="2400" dirty="0"/>
              <a:t>. It relies on ultimate recoveries from the workout process</a:t>
            </a:r>
          </a:p>
          <a:p>
            <a:r>
              <a:rPr lang="de-CH" sz="2400" dirty="0"/>
              <a:t>Market LGD estimations uses the trading prices at some time after default.</a:t>
            </a:r>
          </a:p>
          <a:p>
            <a:r>
              <a:rPr lang="de-CH" sz="2400" dirty="0"/>
              <a:t>The advantages of the workout is that it uses the trues values of recoveries.</a:t>
            </a:r>
          </a:p>
          <a:p>
            <a:r>
              <a:rPr lang="de-CH" sz="2400" dirty="0"/>
              <a:t>The drawbacks of the workout is mainly due to task to compute the LGD from internal recovery cash flows (complex and time-demanding)</a:t>
            </a:r>
          </a:p>
        </p:txBody>
      </p:sp>
    </p:spTree>
    <p:extLst>
      <p:ext uri="{BB962C8B-B14F-4D97-AF65-F5344CB8AC3E}">
        <p14:creationId xmlns:p14="http://schemas.microsoft.com/office/powerpoint/2010/main" val="1150800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A740BC-A0AA-45E0-B899-2AE9C6FE1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BADF7-8EF6-4822-B7AD-2F910F80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9013052" cy="16233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kern="1200" dirty="0">
                <a:latin typeface="+mj-lt"/>
                <a:ea typeface="+mj-ea"/>
                <a:cs typeface="+mj-cs"/>
              </a:rPr>
              <a:t>Copulas</a:t>
            </a:r>
            <a:endParaRPr lang="en-US" sz="4000" kern="1200" dirty="0"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874EF51-C858-4BB9-97C3-D17755787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9CB0ABC-2F42-4505-9B80-E45F6D0CA8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5320" y="2644518"/>
                <a:ext cx="10453404" cy="332725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idea behind the copula model is that we do not define the correlation structure between the variables of interest directly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CH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), but we map the variables of interest into other more manageable variables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 and define a correlation structure between those </a:t>
                </a:r>
                <a:r>
                  <a:rPr lang="de-CH" dirty="0"/>
                  <a:t>variables.</a:t>
                </a:r>
                <a:endParaRPr lang="de-CH" sz="20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9CB0ABC-2F42-4505-9B80-E45F6D0CA8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5320" y="2644518"/>
                <a:ext cx="10453404" cy="3327251"/>
              </a:xfrm>
              <a:blipFill>
                <a:blip r:embed="rId2"/>
                <a:stretch>
                  <a:fillRect l="-1050" t="-3114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8506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BADF7-8EF6-4822-B7AD-2F910F80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</a:rPr>
              <a:t>Smoothed copulas</a:t>
            </a:r>
            <a:br>
              <a:rPr lang="en-US" sz="4800" b="1" dirty="0">
                <a:solidFill>
                  <a:srgbClr val="FFFFFF"/>
                </a:solidFill>
              </a:rPr>
            </a:br>
            <a:br>
              <a:rPr lang="en-US" sz="48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Nonparametric estimation of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densities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098BD8-AD64-4D3F-87A7-2287559BF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48435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77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BADF7-8EF6-4822-B7AD-2F910F80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</a:rPr>
              <a:t>Smoothed copulas</a:t>
            </a:r>
            <a:br>
              <a:rPr lang="en-US" sz="4800" b="1" dirty="0">
                <a:solidFill>
                  <a:srgbClr val="FFFFFF"/>
                </a:solidFill>
              </a:rPr>
            </a:br>
            <a:br>
              <a:rPr lang="en-US" sz="48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Nonparametric estimation of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densities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1AC20F-08BC-4BBC-B78F-A86BFC056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999" y="311449"/>
            <a:ext cx="5454093" cy="637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42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BADF7-8EF6-4822-B7AD-2F910F80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</a:rPr>
              <a:t>Smoothed copulas</a:t>
            </a:r>
            <a:br>
              <a:rPr lang="en-US" sz="4800" b="1" dirty="0">
                <a:solidFill>
                  <a:srgbClr val="FFFFFF"/>
                </a:solidFill>
              </a:rPr>
            </a:br>
            <a:br>
              <a:rPr lang="en-US" sz="48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Nonparametric estimation of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densities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6D8F8D-FF44-4E4C-9BB0-93F67D9BE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585" y="742951"/>
            <a:ext cx="6367333" cy="478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72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BADF7-8EF6-4822-B7AD-2F910F80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</a:rPr>
              <a:t>Smoothed copulas</a:t>
            </a:r>
            <a:br>
              <a:rPr lang="en-US" sz="4800" b="1" dirty="0">
                <a:solidFill>
                  <a:srgbClr val="FFFFFF"/>
                </a:solidFill>
              </a:rPr>
            </a:br>
            <a:br>
              <a:rPr lang="en-US" sz="48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Nonparametric estimation of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densities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01E154-A1A3-4C27-B291-10C9577EE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811" y="786200"/>
            <a:ext cx="6343930" cy="49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04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BADF7-8EF6-4822-B7AD-2F910F80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</a:rPr>
              <a:t>Smoothed copulas</a:t>
            </a:r>
            <a:br>
              <a:rPr lang="en-US" sz="4800" b="1" dirty="0">
                <a:solidFill>
                  <a:srgbClr val="FFFFFF"/>
                </a:solidFill>
              </a:rPr>
            </a:br>
            <a:br>
              <a:rPr lang="en-US" sz="48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Nonparametric estimation of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copulas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346DAC-0371-4E9D-9138-6F9C8A0A1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463" y="311449"/>
            <a:ext cx="5351763" cy="643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50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BADF7-8EF6-4822-B7AD-2F910F80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</a:rPr>
              <a:t>Smoothed copulas</a:t>
            </a:r>
            <a:br>
              <a:rPr lang="en-US" sz="4800" b="1" dirty="0">
                <a:solidFill>
                  <a:srgbClr val="FFFFFF"/>
                </a:solidFill>
              </a:rPr>
            </a:br>
            <a:br>
              <a:rPr lang="en-US" sz="48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Nonparametric estimation of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copulas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99B6B0-E16F-4678-9EFE-C855EC79B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457" y="0"/>
            <a:ext cx="50976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44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BADF7-8EF6-4822-B7AD-2F910F80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</a:rPr>
              <a:t>Smoothed copulas</a:t>
            </a:r>
            <a:br>
              <a:rPr lang="en-US" sz="4800" b="1" dirty="0">
                <a:solidFill>
                  <a:srgbClr val="FFFFFF"/>
                </a:solidFill>
              </a:rPr>
            </a:br>
            <a:br>
              <a:rPr lang="en-US" sz="48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Nonparametric estimation of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copulas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E67696-F831-4469-AC3A-F93035A70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330" y="138324"/>
            <a:ext cx="5566470" cy="658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14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BADF7-8EF6-4822-B7AD-2F910F80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</a:rPr>
              <a:t>Smoothed copulas</a:t>
            </a:r>
            <a:br>
              <a:rPr lang="en-US" sz="4800" b="1" dirty="0">
                <a:solidFill>
                  <a:srgbClr val="FFFFFF"/>
                </a:solidFill>
              </a:rPr>
            </a:br>
            <a:br>
              <a:rPr lang="en-US" sz="48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Nonparametric estimation of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copulas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97A28E-C3E2-480B-AB54-B36337D70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597" y="311449"/>
            <a:ext cx="544830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75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BADF7-8EF6-4822-B7AD-2F910F80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</a:rPr>
              <a:t>Smoothed copulas</a:t>
            </a:r>
            <a:br>
              <a:rPr lang="en-US" sz="4800" b="1" dirty="0">
                <a:solidFill>
                  <a:srgbClr val="FFFFFF"/>
                </a:solidFill>
              </a:rPr>
            </a:br>
            <a:br>
              <a:rPr lang="en-US" sz="48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Nonparametric estimation of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copulas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5BE089-D41A-4021-BA92-556ED1E62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545" y="-27775"/>
            <a:ext cx="5265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89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BADF7-8EF6-4822-B7AD-2F910F80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</a:rPr>
              <a:t>Smoothed copulas</a:t>
            </a:r>
            <a:br>
              <a:rPr lang="en-US" sz="4800" b="1" dirty="0">
                <a:solidFill>
                  <a:srgbClr val="FFFFFF"/>
                </a:solidFill>
              </a:rPr>
            </a:br>
            <a:br>
              <a:rPr lang="en-US" sz="48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Nonparametric estimation of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copulas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4CE5A2-B2C2-4467-894B-B66D5BAC1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841" y="0"/>
            <a:ext cx="47838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96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BADF7-8EF6-4822-B7AD-2F910F80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Empirical copulas</a:t>
            </a:r>
            <a:endParaRPr lang="en-US" sz="4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5B2B85-3B90-48D7-B79A-CA1DF1BEAA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6620" y="492573"/>
            <a:ext cx="5527948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21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BADF7-8EF6-4822-B7AD-2F910F80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</a:rPr>
              <a:t>Parametric estimation</a:t>
            </a:r>
            <a:br>
              <a:rPr lang="en-US" sz="4800" b="1" dirty="0">
                <a:solidFill>
                  <a:srgbClr val="FFFFFF"/>
                </a:solidFill>
              </a:rPr>
            </a:br>
            <a:br>
              <a:rPr lang="en-US" sz="48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Method of moments: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76966A-36FE-4CD6-B2CD-6C5BC2E60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257" y="311448"/>
            <a:ext cx="6243532" cy="626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00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BADF7-8EF6-4822-B7AD-2F910F80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</a:rPr>
              <a:t>Parametric estimation</a:t>
            </a:r>
            <a:br>
              <a:rPr lang="en-US" sz="4800" b="1" dirty="0">
                <a:solidFill>
                  <a:srgbClr val="FFFFFF"/>
                </a:solidFill>
              </a:rPr>
            </a:br>
            <a:br>
              <a:rPr lang="en-US" sz="48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Method of moments: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76966A-36FE-4CD6-B2CD-6C5BC2E60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257" y="311448"/>
            <a:ext cx="6243532" cy="626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667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BADF7-8EF6-4822-B7AD-2F910F80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</a:rPr>
              <a:t>Parametric estimation</a:t>
            </a:r>
            <a:br>
              <a:rPr lang="en-US" sz="4800" b="1" dirty="0">
                <a:solidFill>
                  <a:srgbClr val="FFFFFF"/>
                </a:solidFill>
              </a:rPr>
            </a:br>
            <a:br>
              <a:rPr lang="en-US" sz="48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Method of moments: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4C2D2C-3659-4DCE-9F39-8C8531BB3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775" y="38100"/>
            <a:ext cx="5629275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599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BADF7-8EF6-4822-B7AD-2F910F80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</a:rPr>
              <a:t>Parametric estimation</a:t>
            </a:r>
            <a:br>
              <a:rPr lang="en-US" sz="4800" b="1" dirty="0">
                <a:solidFill>
                  <a:srgbClr val="FFFFFF"/>
                </a:solidFill>
              </a:rPr>
            </a:br>
            <a:br>
              <a:rPr lang="en-US" sz="48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Method of moments: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B2E18C-41C0-4FC8-BC13-544945375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612" y="566609"/>
            <a:ext cx="6467504" cy="513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859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BADF7-8EF6-4822-B7AD-2F910F80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</a:rPr>
              <a:t>Parametric estimation</a:t>
            </a:r>
            <a:br>
              <a:rPr lang="en-US" sz="4800" b="1" dirty="0">
                <a:solidFill>
                  <a:srgbClr val="FFFFFF"/>
                </a:solidFill>
              </a:rPr>
            </a:br>
            <a:br>
              <a:rPr lang="en-US" sz="48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Maximum Likelihood Estimation: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56E5C-4B2E-4035-B015-E86E5805A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497" y="0"/>
            <a:ext cx="51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604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BADF7-8EF6-4822-B7AD-2F910F80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</a:rPr>
              <a:t>Parametric estimation</a:t>
            </a:r>
            <a:br>
              <a:rPr lang="en-US" sz="4800" b="1" dirty="0">
                <a:solidFill>
                  <a:srgbClr val="FFFFFF"/>
                </a:solidFill>
              </a:rPr>
            </a:br>
            <a:br>
              <a:rPr lang="en-US" sz="48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Maximum Likelihood Estimation :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80D40C-F9BB-4F8D-A99F-49187D173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17176"/>
            <a:ext cx="54864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03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BADF7-8EF6-4822-B7AD-2F910F80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</a:rPr>
              <a:t>Parametric estimation</a:t>
            </a:r>
            <a:br>
              <a:rPr lang="en-US" sz="4800" b="1" dirty="0">
                <a:solidFill>
                  <a:srgbClr val="FFFFFF"/>
                </a:solidFill>
              </a:rPr>
            </a:br>
            <a:br>
              <a:rPr lang="en-US" sz="48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Maximum Likelihood Estimation :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5C67DB-CEC6-4667-9253-334A89288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525"/>
            <a:ext cx="496252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240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BADF7-8EF6-4822-B7AD-2F910F80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</a:rPr>
              <a:t>Semi-Parametric estimation</a:t>
            </a:r>
            <a:br>
              <a:rPr lang="en-US" sz="4800" b="1" dirty="0">
                <a:solidFill>
                  <a:srgbClr val="FFFFFF"/>
                </a:solidFill>
              </a:rPr>
            </a:br>
            <a:br>
              <a:rPr lang="en-US" sz="4800" b="1" dirty="0">
                <a:solidFill>
                  <a:srgbClr val="FFFFFF"/>
                </a:solidFill>
              </a:rPr>
            </a:b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4411E7-D1BA-48A3-8F43-07C63E6B0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257" y="311449"/>
            <a:ext cx="6527738" cy="559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571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BADF7-8EF6-4822-B7AD-2F910F80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</a:rPr>
              <a:t>Semi-Parametric estimation</a:t>
            </a:r>
            <a:br>
              <a:rPr lang="en-US" sz="4800" b="1" dirty="0">
                <a:solidFill>
                  <a:srgbClr val="FFFFFF"/>
                </a:solidFill>
              </a:rPr>
            </a:br>
            <a:br>
              <a:rPr lang="en-US" sz="4800" b="1" dirty="0">
                <a:solidFill>
                  <a:srgbClr val="FFFFFF"/>
                </a:solidFill>
              </a:rPr>
            </a:br>
            <a:r>
              <a:rPr lang="en-US" sz="2800" b="1" dirty="0">
                <a:solidFill>
                  <a:srgbClr val="FFFFFF"/>
                </a:solidFill>
              </a:rPr>
              <a:t>Example:</a:t>
            </a: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ED8A34-C717-484E-89C2-A5B4E3EDE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842" y="0"/>
            <a:ext cx="53434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051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BADF7-8EF6-4822-B7AD-2F910F80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</a:rPr>
              <a:t>Semi-Parametric estimation</a:t>
            </a:r>
            <a:br>
              <a:rPr lang="en-US" sz="4800" b="1" dirty="0">
                <a:solidFill>
                  <a:srgbClr val="FFFFFF"/>
                </a:solidFill>
              </a:rPr>
            </a:br>
            <a:br>
              <a:rPr lang="en-US" sz="48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Example: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175DE9-14B1-47AC-9985-395B6BAF5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152" y="0"/>
            <a:ext cx="4863156" cy="16509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6EBD22-C7AF-49D6-918F-DFA574920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771" y="1650961"/>
            <a:ext cx="4103942" cy="520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33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A740BC-A0AA-45E0-B899-2AE9C6FE1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BADF7-8EF6-4822-B7AD-2F910F80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9013052" cy="16233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kern="1200">
                <a:latin typeface="+mj-lt"/>
                <a:ea typeface="+mj-ea"/>
                <a:cs typeface="+mj-cs"/>
              </a:rPr>
              <a:t>Empirical copulas</a:t>
            </a:r>
            <a:endParaRPr lang="en-US" sz="4000" kern="1200"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874EF51-C858-4BB9-97C3-D17755787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9CB0ABC-2F42-4505-9B80-E45F6D0CA8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5319" y="2644518"/>
                <a:ext cx="11340035" cy="3327251"/>
              </a:xfrm>
            </p:spPr>
            <p:txBody>
              <a:bodyPr>
                <a:normAutofit/>
              </a:bodyPr>
              <a:lstStyle/>
              <a:p>
                <a:r>
                  <a:rPr lang="fr-CH" sz="2400" dirty="0"/>
                  <a:t>In practice, the copula </a:t>
                </a:r>
                <a:r>
                  <a:rPr lang="fr-CH" sz="2400" i="1" dirty="0"/>
                  <a:t>C</a:t>
                </a:r>
                <a:r>
                  <a:rPr lang="fr-CH" sz="2400" dirty="0"/>
                  <a:t> </a:t>
                </a:r>
                <a:r>
                  <a:rPr lang="fr-CH" sz="2400" dirty="0" err="1"/>
                  <a:t>is</a:t>
                </a:r>
                <a:r>
                  <a:rPr lang="fr-CH" sz="2400" dirty="0"/>
                  <a:t> </a:t>
                </a:r>
                <a:r>
                  <a:rPr lang="fr-CH" sz="2400" dirty="0" err="1"/>
                  <a:t>unknown</a:t>
                </a:r>
                <a:r>
                  <a:rPr lang="fr-CH" sz="2400" dirty="0"/>
                  <a:t> and </a:t>
                </a:r>
                <a:r>
                  <a:rPr lang="fr-CH" sz="2400" dirty="0" err="1"/>
                  <a:t>its</a:t>
                </a:r>
                <a:r>
                  <a:rPr lang="fr-CH" sz="2400" dirty="0"/>
                  <a:t> coefficients must </a:t>
                </a:r>
                <a:r>
                  <a:rPr lang="fr-CH" sz="2400" dirty="0" err="1"/>
                  <a:t>be</a:t>
                </a:r>
                <a:r>
                  <a:rPr lang="fr-CH" sz="2400" dirty="0"/>
                  <a:t> </a:t>
                </a:r>
                <a:r>
                  <a:rPr lang="fr-CH" sz="2400" dirty="0" err="1"/>
                  <a:t>estimated</a:t>
                </a:r>
                <a:r>
                  <a:rPr lang="fr-CH" sz="2400" dirty="0"/>
                  <a:t> </a:t>
                </a:r>
                <a:r>
                  <a:rPr lang="fr-CH" sz="2400" dirty="0" err="1"/>
                  <a:t>from</a:t>
                </a:r>
                <a:r>
                  <a:rPr lang="fr-CH" sz="2400" dirty="0"/>
                  <a:t> the data.</a:t>
                </a:r>
              </a:p>
              <a:p>
                <a:endParaRPr lang="fr-CH" sz="2400" dirty="0"/>
              </a:p>
              <a:p>
                <a:r>
                  <a:rPr lang="fr-CH" sz="2400" dirty="0"/>
                  <a:t>Copula estimation </a:t>
                </a:r>
                <a:r>
                  <a:rPr lang="fr-CH" sz="2400" dirty="0" err="1"/>
                  <a:t>is</a:t>
                </a:r>
                <a:r>
                  <a:rPr lang="fr-CH" sz="2400" dirty="0"/>
                  <a:t> </a:t>
                </a:r>
                <a:r>
                  <a:rPr lang="fr-CH" sz="2400" dirty="0" err="1"/>
                  <a:t>closely</a:t>
                </a:r>
                <a:r>
                  <a:rPr lang="fr-CH" sz="2400" dirty="0"/>
                  <a:t> </a:t>
                </a:r>
                <a:r>
                  <a:rPr lang="fr-CH" sz="2400" dirty="0" err="1"/>
                  <a:t>related</a:t>
                </a:r>
                <a:r>
                  <a:rPr lang="fr-CH" sz="2400" dirty="0"/>
                  <a:t> to the estimation of a cumulative distribution </a:t>
                </a:r>
                <a:r>
                  <a:rPr lang="fr-CH" sz="2400" dirty="0" err="1"/>
                  <a:t>function</a:t>
                </a:r>
                <a:r>
                  <a:rPr lang="fr-CH" sz="2400" dirty="0"/>
                  <a:t> </a:t>
                </a:r>
                <a:r>
                  <a:rPr lang="fr-CH" sz="2400" dirty="0" err="1"/>
                  <a:t>with</a:t>
                </a:r>
                <a:r>
                  <a:rPr lang="fr-CH" sz="2400" dirty="0"/>
                  <a:t> the main </a:t>
                </a:r>
                <a:r>
                  <a:rPr lang="fr-CH" sz="2400" dirty="0" err="1"/>
                  <a:t>difference</a:t>
                </a:r>
                <a:r>
                  <a:rPr lang="fr-CH" sz="2400" dirty="0"/>
                  <a:t> </a:t>
                </a:r>
                <a:r>
                  <a:rPr lang="fr-CH" sz="2400" dirty="0" err="1"/>
                  <a:t>that</a:t>
                </a:r>
                <a:r>
                  <a:rPr lang="fr-CH" sz="2400" dirty="0"/>
                  <a:t> no data </a:t>
                </a:r>
                <a:r>
                  <a:rPr lang="fr-CH" sz="2400" dirty="0" err="1"/>
                  <a:t>from</a:t>
                </a:r>
                <a:r>
                  <a:rPr lang="fr-CH" sz="2400" dirty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CH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fr-CH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de-CH" sz="2400" dirty="0"/>
                  <a:t> are observed.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9CB0ABC-2F42-4505-9B80-E45F6D0CA8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5319" y="2644518"/>
                <a:ext cx="11340035" cy="3327251"/>
              </a:xfrm>
              <a:blipFill>
                <a:blip r:embed="rId2"/>
                <a:stretch>
                  <a:fillRect l="-699" t="-2564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636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BADF7-8EF6-4822-B7AD-2F910F80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</a:rPr>
              <a:t>Conclusion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481D93-BE96-4910-95AA-4CFEAF74F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257" y="1623240"/>
            <a:ext cx="6864567" cy="338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25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BADF7-8EF6-4822-B7AD-2F910F80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Empirical copulas</a:t>
            </a:r>
            <a:endParaRPr lang="en-US" sz="4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ABBD8E-002F-4D51-82C4-F8B6F70B1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044" y="492573"/>
            <a:ext cx="5175100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39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BADF7-8EF6-4822-B7AD-2F910F80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</a:rPr>
              <a:t>Smoothed copulas</a:t>
            </a:r>
            <a:br>
              <a:rPr lang="en-US" sz="4800" b="1" dirty="0">
                <a:solidFill>
                  <a:srgbClr val="FFFFFF"/>
                </a:solidFill>
              </a:rPr>
            </a:br>
            <a:br>
              <a:rPr lang="en-US" sz="48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Nonparametric estimation of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densities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6633DD-532E-41F5-9ACC-59A45E48C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28688"/>
            <a:ext cx="475297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0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BADF7-8EF6-4822-B7AD-2F910F80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</a:rPr>
              <a:t>Smoothed copulas</a:t>
            </a:r>
            <a:br>
              <a:rPr lang="en-US" sz="4800" b="1" dirty="0">
                <a:solidFill>
                  <a:srgbClr val="FFFFFF"/>
                </a:solidFill>
              </a:rPr>
            </a:br>
            <a:br>
              <a:rPr lang="en-US" sz="48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Nonparametric estimation of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densities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4D027B-19F7-4B74-80D7-45A874FBE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128" y="311449"/>
            <a:ext cx="4210929" cy="638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95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BADF7-8EF6-4822-B7AD-2F910F80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</a:rPr>
              <a:t>Smoothed copulas</a:t>
            </a:r>
            <a:br>
              <a:rPr lang="en-US" sz="4800" b="1" dirty="0">
                <a:solidFill>
                  <a:srgbClr val="FFFFFF"/>
                </a:solidFill>
              </a:rPr>
            </a:br>
            <a:br>
              <a:rPr lang="en-US" sz="48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Nonparametric estimation of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densities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C62D84-0920-40E8-98D8-AA7745FAA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294" y="0"/>
            <a:ext cx="46519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79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6BADF7-8EF6-4822-B7AD-2F910F80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dirty="0">
                <a:solidFill>
                  <a:srgbClr val="FFFFFF"/>
                </a:solidFill>
              </a:rPr>
              <a:t>Smoothed copulas</a:t>
            </a:r>
            <a:br>
              <a:rPr lang="en-US" sz="4800" b="1" dirty="0">
                <a:solidFill>
                  <a:srgbClr val="FFFFFF"/>
                </a:solidFill>
              </a:rPr>
            </a:br>
            <a:br>
              <a:rPr lang="en-US" sz="48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Nonparametric estimation of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densities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EA1D55-EDAE-485B-817F-5E7B29A5D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243" y="123825"/>
            <a:ext cx="4733925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38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470</Words>
  <Application>Microsoft Office PowerPoint</Application>
  <PresentationFormat>Widescreen</PresentationFormat>
  <Paragraphs>52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Office Theme</vt:lpstr>
      <vt:lpstr>Quantitative Risk Management INFERENCE</vt:lpstr>
      <vt:lpstr>Copulas</vt:lpstr>
      <vt:lpstr>Empirical copulas</vt:lpstr>
      <vt:lpstr>Empirical copulas</vt:lpstr>
      <vt:lpstr>Empirical copulas</vt:lpstr>
      <vt:lpstr>Smoothed copulas  Nonparametric estimation of densities</vt:lpstr>
      <vt:lpstr>Smoothed copulas  Nonparametric estimation of densities</vt:lpstr>
      <vt:lpstr>Smoothed copulas  Nonparametric estimation of densities</vt:lpstr>
      <vt:lpstr>Smoothed copulas  Nonparametric estimation of densities</vt:lpstr>
      <vt:lpstr>Smoothed copulas  Nonparametric estimation of densities</vt:lpstr>
      <vt:lpstr>Smoothed copulas  Nonparametric estimation of densities</vt:lpstr>
      <vt:lpstr>Smoothed copulas  Nonparametric estimation of densities</vt:lpstr>
      <vt:lpstr>Smoothed copulas  Nonparametric estimation of densities</vt:lpstr>
      <vt:lpstr>Smoothed copulas  Nonparametric estimation of densities</vt:lpstr>
      <vt:lpstr>Smoothed copulas  Nonparametric estimation of densities</vt:lpstr>
      <vt:lpstr>Smoothed copulas  Nonparametric estimation of densities</vt:lpstr>
      <vt:lpstr>Smoothed copulas  Nonparametric estimation of densities</vt:lpstr>
      <vt:lpstr>Smoothed copulas  Nonparametric estimation of densities</vt:lpstr>
      <vt:lpstr>Estimate LGD</vt:lpstr>
      <vt:lpstr>Smoothed copulas  Nonparametric estimation of densities</vt:lpstr>
      <vt:lpstr>Smoothed copulas  Nonparametric estimation of densities</vt:lpstr>
      <vt:lpstr>Smoothed copulas  Nonparametric estimation of densities</vt:lpstr>
      <vt:lpstr>Smoothed copulas  Nonparametric estimation of densities</vt:lpstr>
      <vt:lpstr>Smoothed copulas  Nonparametric estimation of copulas</vt:lpstr>
      <vt:lpstr>Smoothed copulas  Nonparametric estimation of copulas</vt:lpstr>
      <vt:lpstr>Smoothed copulas  Nonparametric estimation of copulas</vt:lpstr>
      <vt:lpstr>Smoothed copulas  Nonparametric estimation of copulas</vt:lpstr>
      <vt:lpstr>Smoothed copulas  Nonparametric estimation of copulas</vt:lpstr>
      <vt:lpstr>Smoothed copulas  Nonparametric estimation of copulas</vt:lpstr>
      <vt:lpstr>Parametric estimation  Method of moments:</vt:lpstr>
      <vt:lpstr>Parametric estimation  Method of moments:</vt:lpstr>
      <vt:lpstr>Parametric estimation  Method of moments:</vt:lpstr>
      <vt:lpstr>Parametric estimation  Method of moments:</vt:lpstr>
      <vt:lpstr>Parametric estimation  Maximum Likelihood Estimation:</vt:lpstr>
      <vt:lpstr>Parametric estimation  Maximum Likelihood Estimation :</vt:lpstr>
      <vt:lpstr>Parametric estimation  Maximum Likelihood Estimation :</vt:lpstr>
      <vt:lpstr>Semi-Parametric estimation  </vt:lpstr>
      <vt:lpstr>Semi-Parametric estimation  Example:</vt:lpstr>
      <vt:lpstr>Semi-Parametric estimation  Example: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Quantitative Risk Management INFERENCE</dc:title>
  <dc:creator>Criton, Gilles</dc:creator>
  <cp:lastModifiedBy>Gilles Criton</cp:lastModifiedBy>
  <cp:revision>18</cp:revision>
  <dcterms:created xsi:type="dcterms:W3CDTF">2019-11-20T14:27:31Z</dcterms:created>
  <dcterms:modified xsi:type="dcterms:W3CDTF">2020-03-08T17:14:28Z</dcterms:modified>
</cp:coreProperties>
</file>