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57" r:id="rId8"/>
    <p:sldId id="258" r:id="rId9"/>
    <p:sldId id="259" r:id="rId10"/>
    <p:sldId id="260" r:id="rId11"/>
    <p:sldId id="266" r:id="rId12"/>
    <p:sldId id="267" r:id="rId13"/>
    <p:sldId id="268" r:id="rId14"/>
    <p:sldId id="269" r:id="rId15"/>
    <p:sldId id="270" r:id="rId16"/>
    <p:sldId id="271" r:id="rId17"/>
    <p:sldId id="272" r:id="rId18"/>
    <p:sldId id="276" r:id="rId19"/>
    <p:sldId id="273" r:id="rId20"/>
    <p:sldId id="274" r:id="rId21"/>
    <p:sldId id="275" r:id="rId22"/>
    <p:sldId id="277" r:id="rId23"/>
    <p:sldId id="279" r:id="rId24"/>
    <p:sldId id="278" r:id="rId25"/>
    <p:sldId id="280" r:id="rId26"/>
    <p:sldId id="281" r:id="rId27"/>
    <p:sldId id="283" r:id="rId28"/>
    <p:sldId id="282" r:id="rId29"/>
    <p:sldId id="284" r:id="rId30"/>
    <p:sldId id="285" r:id="rId31"/>
    <p:sldId id="286" r:id="rId32"/>
    <p:sldId id="287" r:id="rId33"/>
    <p:sldId id="288" r:id="rId34"/>
    <p:sldId id="289" r:id="rId35"/>
    <p:sldId id="290" r:id="rId36"/>
    <p:sldId id="292" r:id="rId37"/>
    <p:sldId id="291" r:id="rId38"/>
    <p:sldId id="293" r:id="rId39"/>
    <p:sldId id="294" r:id="rId40"/>
    <p:sldId id="305" r:id="rId41"/>
    <p:sldId id="295" r:id="rId42"/>
    <p:sldId id="296" r:id="rId43"/>
    <p:sldId id="297" r:id="rId44"/>
    <p:sldId id="298" r:id="rId45"/>
    <p:sldId id="299" r:id="rId46"/>
    <p:sldId id="300" r:id="rId47"/>
    <p:sldId id="301" r:id="rId48"/>
    <p:sldId id="302" r:id="rId49"/>
    <p:sldId id="303" r:id="rId50"/>
    <p:sldId id="304"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9FCE-40BC-4679-8FAB-44BB4D129B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CH"/>
          </a:p>
        </p:txBody>
      </p:sp>
      <p:sp>
        <p:nvSpPr>
          <p:cNvPr id="3" name="Subtitle 2">
            <a:extLst>
              <a:ext uri="{FF2B5EF4-FFF2-40B4-BE49-F238E27FC236}">
                <a16:creationId xmlns:a16="http://schemas.microsoft.com/office/drawing/2014/main" id="{9E420430-1532-4A77-91F0-06A292111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a:p>
        </p:txBody>
      </p:sp>
      <p:sp>
        <p:nvSpPr>
          <p:cNvPr id="4" name="Date Placeholder 3">
            <a:extLst>
              <a:ext uri="{FF2B5EF4-FFF2-40B4-BE49-F238E27FC236}">
                <a16:creationId xmlns:a16="http://schemas.microsoft.com/office/drawing/2014/main" id="{4C765226-27DB-4691-96FC-57CD6663D775}"/>
              </a:ext>
            </a:extLst>
          </p:cNvPr>
          <p:cNvSpPr>
            <a:spLocks noGrp="1"/>
          </p:cNvSpPr>
          <p:nvPr>
            <p:ph type="dt" sz="half" idx="10"/>
          </p:nvPr>
        </p:nvSpPr>
        <p:spPr/>
        <p:txBody>
          <a:bodyPr/>
          <a:lstStyle/>
          <a:p>
            <a:fld id="{BF87611F-FE93-46BC-BCF6-026EB01C8F3A}" type="datetimeFigureOut">
              <a:rPr lang="de-CH" smtClean="0"/>
              <a:t>19.02.2020</a:t>
            </a:fld>
            <a:endParaRPr lang="de-CH"/>
          </a:p>
        </p:txBody>
      </p:sp>
      <p:sp>
        <p:nvSpPr>
          <p:cNvPr id="5" name="Footer Placeholder 4">
            <a:extLst>
              <a:ext uri="{FF2B5EF4-FFF2-40B4-BE49-F238E27FC236}">
                <a16:creationId xmlns:a16="http://schemas.microsoft.com/office/drawing/2014/main" id="{74DF43BA-CD1C-46D6-96F1-A399D605FEF3}"/>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1C561B66-3EFC-450D-BA1D-CFA10AE28498}"/>
              </a:ext>
            </a:extLst>
          </p:cNvPr>
          <p:cNvSpPr>
            <a:spLocks noGrp="1"/>
          </p:cNvSpPr>
          <p:nvPr>
            <p:ph type="sldNum" sz="quarter" idx="12"/>
          </p:nvPr>
        </p:nvSpPr>
        <p:spPr/>
        <p:txBody>
          <a:bodyPr/>
          <a:lstStyle/>
          <a:p>
            <a:fld id="{A3938D4E-01F2-4FEA-B102-E7E0BADA1820}" type="slidenum">
              <a:rPr lang="de-CH" smtClean="0"/>
              <a:t>‹#›</a:t>
            </a:fld>
            <a:endParaRPr lang="de-CH"/>
          </a:p>
        </p:txBody>
      </p:sp>
    </p:spTree>
    <p:extLst>
      <p:ext uri="{BB962C8B-B14F-4D97-AF65-F5344CB8AC3E}">
        <p14:creationId xmlns:p14="http://schemas.microsoft.com/office/powerpoint/2010/main" val="164758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34F0-72DD-42B9-81E3-41115D539706}"/>
              </a:ext>
            </a:extLst>
          </p:cNvPr>
          <p:cNvSpPr>
            <a:spLocks noGrp="1"/>
          </p:cNvSpPr>
          <p:nvPr>
            <p:ph type="title"/>
          </p:nvPr>
        </p:nvSpPr>
        <p:spPr/>
        <p:txBody>
          <a:bodyPr/>
          <a:lstStyle/>
          <a:p>
            <a:r>
              <a:rPr lang="en-US"/>
              <a:t>Click to edit Master title style</a:t>
            </a:r>
            <a:endParaRPr lang="de-CH"/>
          </a:p>
        </p:txBody>
      </p:sp>
      <p:sp>
        <p:nvSpPr>
          <p:cNvPr id="3" name="Vertical Text Placeholder 2">
            <a:extLst>
              <a:ext uri="{FF2B5EF4-FFF2-40B4-BE49-F238E27FC236}">
                <a16:creationId xmlns:a16="http://schemas.microsoft.com/office/drawing/2014/main" id="{E2F53351-DCF3-4B3E-B340-527025484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B7C5CAD2-ECFC-4584-8E51-E229BD6B3786}"/>
              </a:ext>
            </a:extLst>
          </p:cNvPr>
          <p:cNvSpPr>
            <a:spLocks noGrp="1"/>
          </p:cNvSpPr>
          <p:nvPr>
            <p:ph type="dt" sz="half" idx="10"/>
          </p:nvPr>
        </p:nvSpPr>
        <p:spPr/>
        <p:txBody>
          <a:bodyPr/>
          <a:lstStyle/>
          <a:p>
            <a:fld id="{BF87611F-FE93-46BC-BCF6-026EB01C8F3A}" type="datetimeFigureOut">
              <a:rPr lang="de-CH" smtClean="0"/>
              <a:t>19.02.2020</a:t>
            </a:fld>
            <a:endParaRPr lang="de-CH"/>
          </a:p>
        </p:txBody>
      </p:sp>
      <p:sp>
        <p:nvSpPr>
          <p:cNvPr id="5" name="Footer Placeholder 4">
            <a:extLst>
              <a:ext uri="{FF2B5EF4-FFF2-40B4-BE49-F238E27FC236}">
                <a16:creationId xmlns:a16="http://schemas.microsoft.com/office/drawing/2014/main" id="{67CB49B7-665B-4858-AA21-89320ED6DEC3}"/>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BDA21D5B-FBA8-4E0D-B26C-54429289B481}"/>
              </a:ext>
            </a:extLst>
          </p:cNvPr>
          <p:cNvSpPr>
            <a:spLocks noGrp="1"/>
          </p:cNvSpPr>
          <p:nvPr>
            <p:ph type="sldNum" sz="quarter" idx="12"/>
          </p:nvPr>
        </p:nvSpPr>
        <p:spPr/>
        <p:txBody>
          <a:bodyPr/>
          <a:lstStyle/>
          <a:p>
            <a:fld id="{A3938D4E-01F2-4FEA-B102-E7E0BADA1820}" type="slidenum">
              <a:rPr lang="de-CH" smtClean="0"/>
              <a:t>‹#›</a:t>
            </a:fld>
            <a:endParaRPr lang="de-CH"/>
          </a:p>
        </p:txBody>
      </p:sp>
    </p:spTree>
    <p:extLst>
      <p:ext uri="{BB962C8B-B14F-4D97-AF65-F5344CB8AC3E}">
        <p14:creationId xmlns:p14="http://schemas.microsoft.com/office/powerpoint/2010/main" val="12376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93BD74-0C4C-4F5F-AE4E-13C94F060D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CH"/>
          </a:p>
        </p:txBody>
      </p:sp>
      <p:sp>
        <p:nvSpPr>
          <p:cNvPr id="3" name="Vertical Text Placeholder 2">
            <a:extLst>
              <a:ext uri="{FF2B5EF4-FFF2-40B4-BE49-F238E27FC236}">
                <a16:creationId xmlns:a16="http://schemas.microsoft.com/office/drawing/2014/main" id="{D759D9E6-4085-42BF-95C1-5D1BB0EEE4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42F7E5F9-AD7B-4D40-91D4-10D1B9B7E966}"/>
              </a:ext>
            </a:extLst>
          </p:cNvPr>
          <p:cNvSpPr>
            <a:spLocks noGrp="1"/>
          </p:cNvSpPr>
          <p:nvPr>
            <p:ph type="dt" sz="half" idx="10"/>
          </p:nvPr>
        </p:nvSpPr>
        <p:spPr/>
        <p:txBody>
          <a:bodyPr/>
          <a:lstStyle/>
          <a:p>
            <a:fld id="{BF87611F-FE93-46BC-BCF6-026EB01C8F3A}" type="datetimeFigureOut">
              <a:rPr lang="de-CH" smtClean="0"/>
              <a:t>19.02.2020</a:t>
            </a:fld>
            <a:endParaRPr lang="de-CH"/>
          </a:p>
        </p:txBody>
      </p:sp>
      <p:sp>
        <p:nvSpPr>
          <p:cNvPr id="5" name="Footer Placeholder 4">
            <a:extLst>
              <a:ext uri="{FF2B5EF4-FFF2-40B4-BE49-F238E27FC236}">
                <a16:creationId xmlns:a16="http://schemas.microsoft.com/office/drawing/2014/main" id="{AE5E0B92-06B9-49ED-B113-D3F609344723}"/>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9307BB59-CF5B-461B-A4E8-B72FFFB2D680}"/>
              </a:ext>
            </a:extLst>
          </p:cNvPr>
          <p:cNvSpPr>
            <a:spLocks noGrp="1"/>
          </p:cNvSpPr>
          <p:nvPr>
            <p:ph type="sldNum" sz="quarter" idx="12"/>
          </p:nvPr>
        </p:nvSpPr>
        <p:spPr/>
        <p:txBody>
          <a:bodyPr/>
          <a:lstStyle/>
          <a:p>
            <a:fld id="{A3938D4E-01F2-4FEA-B102-E7E0BADA1820}" type="slidenum">
              <a:rPr lang="de-CH" smtClean="0"/>
              <a:t>‹#›</a:t>
            </a:fld>
            <a:endParaRPr lang="de-CH"/>
          </a:p>
        </p:txBody>
      </p:sp>
    </p:spTree>
    <p:extLst>
      <p:ext uri="{BB962C8B-B14F-4D97-AF65-F5344CB8AC3E}">
        <p14:creationId xmlns:p14="http://schemas.microsoft.com/office/powerpoint/2010/main" val="275480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D09D-0DE7-4A00-AC28-1E8667CF2AF4}"/>
              </a:ext>
            </a:extLst>
          </p:cNvPr>
          <p:cNvSpPr>
            <a:spLocks noGrp="1"/>
          </p:cNvSpPr>
          <p:nvPr>
            <p:ph type="title"/>
          </p:nvPr>
        </p:nvSpPr>
        <p:spPr/>
        <p:txBody>
          <a:bodyPr/>
          <a:lstStyle/>
          <a:p>
            <a:r>
              <a:rPr lang="en-US"/>
              <a:t>Click to edit Master title style</a:t>
            </a:r>
            <a:endParaRPr lang="de-CH"/>
          </a:p>
        </p:txBody>
      </p:sp>
      <p:sp>
        <p:nvSpPr>
          <p:cNvPr id="3" name="Content Placeholder 2">
            <a:extLst>
              <a:ext uri="{FF2B5EF4-FFF2-40B4-BE49-F238E27FC236}">
                <a16:creationId xmlns:a16="http://schemas.microsoft.com/office/drawing/2014/main" id="{58BDFAB2-986A-40FB-B773-9B658FFA4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45A062E7-E4B6-4D1A-A9CD-413A889D5EE2}"/>
              </a:ext>
            </a:extLst>
          </p:cNvPr>
          <p:cNvSpPr>
            <a:spLocks noGrp="1"/>
          </p:cNvSpPr>
          <p:nvPr>
            <p:ph type="dt" sz="half" idx="10"/>
          </p:nvPr>
        </p:nvSpPr>
        <p:spPr/>
        <p:txBody>
          <a:bodyPr/>
          <a:lstStyle/>
          <a:p>
            <a:fld id="{BF87611F-FE93-46BC-BCF6-026EB01C8F3A}" type="datetimeFigureOut">
              <a:rPr lang="de-CH" smtClean="0"/>
              <a:t>19.02.2020</a:t>
            </a:fld>
            <a:endParaRPr lang="de-CH"/>
          </a:p>
        </p:txBody>
      </p:sp>
      <p:sp>
        <p:nvSpPr>
          <p:cNvPr id="5" name="Footer Placeholder 4">
            <a:extLst>
              <a:ext uri="{FF2B5EF4-FFF2-40B4-BE49-F238E27FC236}">
                <a16:creationId xmlns:a16="http://schemas.microsoft.com/office/drawing/2014/main" id="{1B205E51-F14C-456B-8718-EDBEA43E9810}"/>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F4382155-BB02-49BC-8F66-53F8E9E7F8BC}"/>
              </a:ext>
            </a:extLst>
          </p:cNvPr>
          <p:cNvSpPr>
            <a:spLocks noGrp="1"/>
          </p:cNvSpPr>
          <p:nvPr>
            <p:ph type="sldNum" sz="quarter" idx="12"/>
          </p:nvPr>
        </p:nvSpPr>
        <p:spPr/>
        <p:txBody>
          <a:bodyPr/>
          <a:lstStyle/>
          <a:p>
            <a:fld id="{A3938D4E-01F2-4FEA-B102-E7E0BADA1820}" type="slidenum">
              <a:rPr lang="de-CH" smtClean="0"/>
              <a:t>‹#›</a:t>
            </a:fld>
            <a:endParaRPr lang="de-CH"/>
          </a:p>
        </p:txBody>
      </p:sp>
    </p:spTree>
    <p:extLst>
      <p:ext uri="{BB962C8B-B14F-4D97-AF65-F5344CB8AC3E}">
        <p14:creationId xmlns:p14="http://schemas.microsoft.com/office/powerpoint/2010/main" val="350419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9006-2166-4187-9836-6316A73054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CH"/>
          </a:p>
        </p:txBody>
      </p:sp>
      <p:sp>
        <p:nvSpPr>
          <p:cNvPr id="3" name="Text Placeholder 2">
            <a:extLst>
              <a:ext uri="{FF2B5EF4-FFF2-40B4-BE49-F238E27FC236}">
                <a16:creationId xmlns:a16="http://schemas.microsoft.com/office/drawing/2014/main" id="{9AE5D204-4F16-4921-A11C-4F8EE06807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20B4CF-B13C-426D-8C24-E4A7189A4B92}"/>
              </a:ext>
            </a:extLst>
          </p:cNvPr>
          <p:cNvSpPr>
            <a:spLocks noGrp="1"/>
          </p:cNvSpPr>
          <p:nvPr>
            <p:ph type="dt" sz="half" idx="10"/>
          </p:nvPr>
        </p:nvSpPr>
        <p:spPr/>
        <p:txBody>
          <a:bodyPr/>
          <a:lstStyle/>
          <a:p>
            <a:fld id="{BF87611F-FE93-46BC-BCF6-026EB01C8F3A}" type="datetimeFigureOut">
              <a:rPr lang="de-CH" smtClean="0"/>
              <a:t>19.02.2020</a:t>
            </a:fld>
            <a:endParaRPr lang="de-CH"/>
          </a:p>
        </p:txBody>
      </p:sp>
      <p:sp>
        <p:nvSpPr>
          <p:cNvPr id="5" name="Footer Placeholder 4">
            <a:extLst>
              <a:ext uri="{FF2B5EF4-FFF2-40B4-BE49-F238E27FC236}">
                <a16:creationId xmlns:a16="http://schemas.microsoft.com/office/drawing/2014/main" id="{460EFCC3-EE02-4443-B773-5B068595018D}"/>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1DC04707-FE4C-4D58-80CD-83C3F66CFBB9}"/>
              </a:ext>
            </a:extLst>
          </p:cNvPr>
          <p:cNvSpPr>
            <a:spLocks noGrp="1"/>
          </p:cNvSpPr>
          <p:nvPr>
            <p:ph type="sldNum" sz="quarter" idx="12"/>
          </p:nvPr>
        </p:nvSpPr>
        <p:spPr/>
        <p:txBody>
          <a:bodyPr/>
          <a:lstStyle/>
          <a:p>
            <a:fld id="{A3938D4E-01F2-4FEA-B102-E7E0BADA1820}" type="slidenum">
              <a:rPr lang="de-CH" smtClean="0"/>
              <a:t>‹#›</a:t>
            </a:fld>
            <a:endParaRPr lang="de-CH"/>
          </a:p>
        </p:txBody>
      </p:sp>
    </p:spTree>
    <p:extLst>
      <p:ext uri="{BB962C8B-B14F-4D97-AF65-F5344CB8AC3E}">
        <p14:creationId xmlns:p14="http://schemas.microsoft.com/office/powerpoint/2010/main" val="151722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B5E3-60E3-4DAF-97FE-9CE8FC538D1F}"/>
              </a:ext>
            </a:extLst>
          </p:cNvPr>
          <p:cNvSpPr>
            <a:spLocks noGrp="1"/>
          </p:cNvSpPr>
          <p:nvPr>
            <p:ph type="title"/>
          </p:nvPr>
        </p:nvSpPr>
        <p:spPr/>
        <p:txBody>
          <a:bodyPr/>
          <a:lstStyle/>
          <a:p>
            <a:r>
              <a:rPr lang="en-US"/>
              <a:t>Click to edit Master title style</a:t>
            </a:r>
            <a:endParaRPr lang="de-CH"/>
          </a:p>
        </p:txBody>
      </p:sp>
      <p:sp>
        <p:nvSpPr>
          <p:cNvPr id="3" name="Content Placeholder 2">
            <a:extLst>
              <a:ext uri="{FF2B5EF4-FFF2-40B4-BE49-F238E27FC236}">
                <a16:creationId xmlns:a16="http://schemas.microsoft.com/office/drawing/2014/main" id="{95027F77-A6C2-44AA-B880-BF300CB529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a:extLst>
              <a:ext uri="{FF2B5EF4-FFF2-40B4-BE49-F238E27FC236}">
                <a16:creationId xmlns:a16="http://schemas.microsoft.com/office/drawing/2014/main" id="{DA977187-F484-44A4-9E89-EECBEE06F4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a:extLst>
              <a:ext uri="{FF2B5EF4-FFF2-40B4-BE49-F238E27FC236}">
                <a16:creationId xmlns:a16="http://schemas.microsoft.com/office/drawing/2014/main" id="{1F411930-8D00-4CAB-A4AE-E85A7AC50230}"/>
              </a:ext>
            </a:extLst>
          </p:cNvPr>
          <p:cNvSpPr>
            <a:spLocks noGrp="1"/>
          </p:cNvSpPr>
          <p:nvPr>
            <p:ph type="dt" sz="half" idx="10"/>
          </p:nvPr>
        </p:nvSpPr>
        <p:spPr/>
        <p:txBody>
          <a:bodyPr/>
          <a:lstStyle/>
          <a:p>
            <a:fld id="{BF87611F-FE93-46BC-BCF6-026EB01C8F3A}" type="datetimeFigureOut">
              <a:rPr lang="de-CH" smtClean="0"/>
              <a:t>19.02.2020</a:t>
            </a:fld>
            <a:endParaRPr lang="de-CH"/>
          </a:p>
        </p:txBody>
      </p:sp>
      <p:sp>
        <p:nvSpPr>
          <p:cNvPr id="6" name="Footer Placeholder 5">
            <a:extLst>
              <a:ext uri="{FF2B5EF4-FFF2-40B4-BE49-F238E27FC236}">
                <a16:creationId xmlns:a16="http://schemas.microsoft.com/office/drawing/2014/main" id="{74A8352B-9492-45F7-B471-CDE1B7438059}"/>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6A7A5DCC-8DD1-4310-8F86-BA8182A79B36}"/>
              </a:ext>
            </a:extLst>
          </p:cNvPr>
          <p:cNvSpPr>
            <a:spLocks noGrp="1"/>
          </p:cNvSpPr>
          <p:nvPr>
            <p:ph type="sldNum" sz="quarter" idx="12"/>
          </p:nvPr>
        </p:nvSpPr>
        <p:spPr/>
        <p:txBody>
          <a:bodyPr/>
          <a:lstStyle/>
          <a:p>
            <a:fld id="{A3938D4E-01F2-4FEA-B102-E7E0BADA1820}" type="slidenum">
              <a:rPr lang="de-CH" smtClean="0"/>
              <a:t>‹#›</a:t>
            </a:fld>
            <a:endParaRPr lang="de-CH"/>
          </a:p>
        </p:txBody>
      </p:sp>
    </p:spTree>
    <p:extLst>
      <p:ext uri="{BB962C8B-B14F-4D97-AF65-F5344CB8AC3E}">
        <p14:creationId xmlns:p14="http://schemas.microsoft.com/office/powerpoint/2010/main" val="18541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D151-C7C1-44BD-8E2E-5EC3151AC687}"/>
              </a:ext>
            </a:extLst>
          </p:cNvPr>
          <p:cNvSpPr>
            <a:spLocks noGrp="1"/>
          </p:cNvSpPr>
          <p:nvPr>
            <p:ph type="title"/>
          </p:nvPr>
        </p:nvSpPr>
        <p:spPr>
          <a:xfrm>
            <a:off x="839788" y="365125"/>
            <a:ext cx="10515600" cy="1325563"/>
          </a:xfrm>
        </p:spPr>
        <p:txBody>
          <a:bodyPr/>
          <a:lstStyle/>
          <a:p>
            <a:r>
              <a:rPr lang="en-US"/>
              <a:t>Click to edit Master title style</a:t>
            </a:r>
            <a:endParaRPr lang="de-CH"/>
          </a:p>
        </p:txBody>
      </p:sp>
      <p:sp>
        <p:nvSpPr>
          <p:cNvPr id="3" name="Text Placeholder 2">
            <a:extLst>
              <a:ext uri="{FF2B5EF4-FFF2-40B4-BE49-F238E27FC236}">
                <a16:creationId xmlns:a16="http://schemas.microsoft.com/office/drawing/2014/main" id="{B952FAA6-7531-49E4-BB0F-EFB535C60A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9DFF3-0442-4C42-A40B-AD80A9741C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a:extLst>
              <a:ext uri="{FF2B5EF4-FFF2-40B4-BE49-F238E27FC236}">
                <a16:creationId xmlns:a16="http://schemas.microsoft.com/office/drawing/2014/main" id="{F324060C-9CC2-432D-A1E7-B5E9D9E68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4484B2-A55A-4D2A-A6B2-E69B0F9382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a:extLst>
              <a:ext uri="{FF2B5EF4-FFF2-40B4-BE49-F238E27FC236}">
                <a16:creationId xmlns:a16="http://schemas.microsoft.com/office/drawing/2014/main" id="{29B9B960-0F9A-4825-941D-B8A0C69E6B2A}"/>
              </a:ext>
            </a:extLst>
          </p:cNvPr>
          <p:cNvSpPr>
            <a:spLocks noGrp="1"/>
          </p:cNvSpPr>
          <p:nvPr>
            <p:ph type="dt" sz="half" idx="10"/>
          </p:nvPr>
        </p:nvSpPr>
        <p:spPr/>
        <p:txBody>
          <a:bodyPr/>
          <a:lstStyle/>
          <a:p>
            <a:fld id="{BF87611F-FE93-46BC-BCF6-026EB01C8F3A}" type="datetimeFigureOut">
              <a:rPr lang="de-CH" smtClean="0"/>
              <a:t>19.02.2020</a:t>
            </a:fld>
            <a:endParaRPr lang="de-CH"/>
          </a:p>
        </p:txBody>
      </p:sp>
      <p:sp>
        <p:nvSpPr>
          <p:cNvPr id="8" name="Footer Placeholder 7">
            <a:extLst>
              <a:ext uri="{FF2B5EF4-FFF2-40B4-BE49-F238E27FC236}">
                <a16:creationId xmlns:a16="http://schemas.microsoft.com/office/drawing/2014/main" id="{DAE35543-E070-4286-906A-65677857E591}"/>
              </a:ext>
            </a:extLst>
          </p:cNvPr>
          <p:cNvSpPr>
            <a:spLocks noGrp="1"/>
          </p:cNvSpPr>
          <p:nvPr>
            <p:ph type="ftr" sz="quarter" idx="11"/>
          </p:nvPr>
        </p:nvSpPr>
        <p:spPr/>
        <p:txBody>
          <a:bodyPr/>
          <a:lstStyle/>
          <a:p>
            <a:endParaRPr lang="de-CH"/>
          </a:p>
        </p:txBody>
      </p:sp>
      <p:sp>
        <p:nvSpPr>
          <p:cNvPr id="9" name="Slide Number Placeholder 8">
            <a:extLst>
              <a:ext uri="{FF2B5EF4-FFF2-40B4-BE49-F238E27FC236}">
                <a16:creationId xmlns:a16="http://schemas.microsoft.com/office/drawing/2014/main" id="{E300C4B6-1CD4-42B6-9B5E-E325C1FFEBA3}"/>
              </a:ext>
            </a:extLst>
          </p:cNvPr>
          <p:cNvSpPr>
            <a:spLocks noGrp="1"/>
          </p:cNvSpPr>
          <p:nvPr>
            <p:ph type="sldNum" sz="quarter" idx="12"/>
          </p:nvPr>
        </p:nvSpPr>
        <p:spPr/>
        <p:txBody>
          <a:bodyPr/>
          <a:lstStyle/>
          <a:p>
            <a:fld id="{A3938D4E-01F2-4FEA-B102-E7E0BADA1820}" type="slidenum">
              <a:rPr lang="de-CH" smtClean="0"/>
              <a:t>‹#›</a:t>
            </a:fld>
            <a:endParaRPr lang="de-CH"/>
          </a:p>
        </p:txBody>
      </p:sp>
    </p:spTree>
    <p:extLst>
      <p:ext uri="{BB962C8B-B14F-4D97-AF65-F5344CB8AC3E}">
        <p14:creationId xmlns:p14="http://schemas.microsoft.com/office/powerpoint/2010/main" val="305109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282E-7283-44F3-9444-529385AF16EB}"/>
              </a:ext>
            </a:extLst>
          </p:cNvPr>
          <p:cNvSpPr>
            <a:spLocks noGrp="1"/>
          </p:cNvSpPr>
          <p:nvPr>
            <p:ph type="title"/>
          </p:nvPr>
        </p:nvSpPr>
        <p:spPr/>
        <p:txBody>
          <a:bodyPr/>
          <a:lstStyle/>
          <a:p>
            <a:r>
              <a:rPr lang="en-US"/>
              <a:t>Click to edit Master title style</a:t>
            </a:r>
            <a:endParaRPr lang="de-CH"/>
          </a:p>
        </p:txBody>
      </p:sp>
      <p:sp>
        <p:nvSpPr>
          <p:cNvPr id="3" name="Date Placeholder 2">
            <a:extLst>
              <a:ext uri="{FF2B5EF4-FFF2-40B4-BE49-F238E27FC236}">
                <a16:creationId xmlns:a16="http://schemas.microsoft.com/office/drawing/2014/main" id="{E48F91F5-F999-412C-9BE4-4737C3112470}"/>
              </a:ext>
            </a:extLst>
          </p:cNvPr>
          <p:cNvSpPr>
            <a:spLocks noGrp="1"/>
          </p:cNvSpPr>
          <p:nvPr>
            <p:ph type="dt" sz="half" idx="10"/>
          </p:nvPr>
        </p:nvSpPr>
        <p:spPr/>
        <p:txBody>
          <a:bodyPr/>
          <a:lstStyle/>
          <a:p>
            <a:fld id="{BF87611F-FE93-46BC-BCF6-026EB01C8F3A}" type="datetimeFigureOut">
              <a:rPr lang="de-CH" smtClean="0"/>
              <a:t>19.02.2020</a:t>
            </a:fld>
            <a:endParaRPr lang="de-CH"/>
          </a:p>
        </p:txBody>
      </p:sp>
      <p:sp>
        <p:nvSpPr>
          <p:cNvPr id="4" name="Footer Placeholder 3">
            <a:extLst>
              <a:ext uri="{FF2B5EF4-FFF2-40B4-BE49-F238E27FC236}">
                <a16:creationId xmlns:a16="http://schemas.microsoft.com/office/drawing/2014/main" id="{0675ECFE-88A7-4635-99BC-C1C4E6966BBB}"/>
              </a:ext>
            </a:extLst>
          </p:cNvPr>
          <p:cNvSpPr>
            <a:spLocks noGrp="1"/>
          </p:cNvSpPr>
          <p:nvPr>
            <p:ph type="ftr" sz="quarter" idx="11"/>
          </p:nvPr>
        </p:nvSpPr>
        <p:spPr/>
        <p:txBody>
          <a:bodyPr/>
          <a:lstStyle/>
          <a:p>
            <a:endParaRPr lang="de-CH"/>
          </a:p>
        </p:txBody>
      </p:sp>
      <p:sp>
        <p:nvSpPr>
          <p:cNvPr id="5" name="Slide Number Placeholder 4">
            <a:extLst>
              <a:ext uri="{FF2B5EF4-FFF2-40B4-BE49-F238E27FC236}">
                <a16:creationId xmlns:a16="http://schemas.microsoft.com/office/drawing/2014/main" id="{884CD041-B495-4BC9-B948-112D246091E6}"/>
              </a:ext>
            </a:extLst>
          </p:cNvPr>
          <p:cNvSpPr>
            <a:spLocks noGrp="1"/>
          </p:cNvSpPr>
          <p:nvPr>
            <p:ph type="sldNum" sz="quarter" idx="12"/>
          </p:nvPr>
        </p:nvSpPr>
        <p:spPr/>
        <p:txBody>
          <a:bodyPr/>
          <a:lstStyle/>
          <a:p>
            <a:fld id="{A3938D4E-01F2-4FEA-B102-E7E0BADA1820}" type="slidenum">
              <a:rPr lang="de-CH" smtClean="0"/>
              <a:t>‹#›</a:t>
            </a:fld>
            <a:endParaRPr lang="de-CH"/>
          </a:p>
        </p:txBody>
      </p:sp>
    </p:spTree>
    <p:extLst>
      <p:ext uri="{BB962C8B-B14F-4D97-AF65-F5344CB8AC3E}">
        <p14:creationId xmlns:p14="http://schemas.microsoft.com/office/powerpoint/2010/main" val="104193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DCD884-007D-4377-81E9-559365B78B89}"/>
              </a:ext>
            </a:extLst>
          </p:cNvPr>
          <p:cNvSpPr>
            <a:spLocks noGrp="1"/>
          </p:cNvSpPr>
          <p:nvPr>
            <p:ph type="dt" sz="half" idx="10"/>
          </p:nvPr>
        </p:nvSpPr>
        <p:spPr/>
        <p:txBody>
          <a:bodyPr/>
          <a:lstStyle/>
          <a:p>
            <a:fld id="{BF87611F-FE93-46BC-BCF6-026EB01C8F3A}" type="datetimeFigureOut">
              <a:rPr lang="de-CH" smtClean="0"/>
              <a:t>19.02.2020</a:t>
            </a:fld>
            <a:endParaRPr lang="de-CH"/>
          </a:p>
        </p:txBody>
      </p:sp>
      <p:sp>
        <p:nvSpPr>
          <p:cNvPr id="3" name="Footer Placeholder 2">
            <a:extLst>
              <a:ext uri="{FF2B5EF4-FFF2-40B4-BE49-F238E27FC236}">
                <a16:creationId xmlns:a16="http://schemas.microsoft.com/office/drawing/2014/main" id="{BACBC8C4-20F4-4751-9E8B-6BAD6509D6C7}"/>
              </a:ext>
            </a:extLst>
          </p:cNvPr>
          <p:cNvSpPr>
            <a:spLocks noGrp="1"/>
          </p:cNvSpPr>
          <p:nvPr>
            <p:ph type="ftr" sz="quarter" idx="11"/>
          </p:nvPr>
        </p:nvSpPr>
        <p:spPr/>
        <p:txBody>
          <a:bodyPr/>
          <a:lstStyle/>
          <a:p>
            <a:endParaRPr lang="de-CH"/>
          </a:p>
        </p:txBody>
      </p:sp>
      <p:sp>
        <p:nvSpPr>
          <p:cNvPr id="4" name="Slide Number Placeholder 3">
            <a:extLst>
              <a:ext uri="{FF2B5EF4-FFF2-40B4-BE49-F238E27FC236}">
                <a16:creationId xmlns:a16="http://schemas.microsoft.com/office/drawing/2014/main" id="{259D3167-C42C-42AF-8C1F-9BC057BCA060}"/>
              </a:ext>
            </a:extLst>
          </p:cNvPr>
          <p:cNvSpPr>
            <a:spLocks noGrp="1"/>
          </p:cNvSpPr>
          <p:nvPr>
            <p:ph type="sldNum" sz="quarter" idx="12"/>
          </p:nvPr>
        </p:nvSpPr>
        <p:spPr/>
        <p:txBody>
          <a:bodyPr/>
          <a:lstStyle/>
          <a:p>
            <a:fld id="{A3938D4E-01F2-4FEA-B102-E7E0BADA1820}" type="slidenum">
              <a:rPr lang="de-CH" smtClean="0"/>
              <a:t>‹#›</a:t>
            </a:fld>
            <a:endParaRPr lang="de-CH"/>
          </a:p>
        </p:txBody>
      </p:sp>
    </p:spTree>
    <p:extLst>
      <p:ext uri="{BB962C8B-B14F-4D97-AF65-F5344CB8AC3E}">
        <p14:creationId xmlns:p14="http://schemas.microsoft.com/office/powerpoint/2010/main" val="86603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902E-A7ED-4211-A2E2-1106C0D84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Content Placeholder 2">
            <a:extLst>
              <a:ext uri="{FF2B5EF4-FFF2-40B4-BE49-F238E27FC236}">
                <a16:creationId xmlns:a16="http://schemas.microsoft.com/office/drawing/2014/main" id="{1B92AF7A-C9B5-470A-9325-441E37D495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a:extLst>
              <a:ext uri="{FF2B5EF4-FFF2-40B4-BE49-F238E27FC236}">
                <a16:creationId xmlns:a16="http://schemas.microsoft.com/office/drawing/2014/main" id="{B2FFA8E5-594A-48CA-958B-FF63ABB73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A4C55-C08B-458D-AF8A-CEC945FE537F}"/>
              </a:ext>
            </a:extLst>
          </p:cNvPr>
          <p:cNvSpPr>
            <a:spLocks noGrp="1"/>
          </p:cNvSpPr>
          <p:nvPr>
            <p:ph type="dt" sz="half" idx="10"/>
          </p:nvPr>
        </p:nvSpPr>
        <p:spPr/>
        <p:txBody>
          <a:bodyPr/>
          <a:lstStyle/>
          <a:p>
            <a:fld id="{BF87611F-FE93-46BC-BCF6-026EB01C8F3A}" type="datetimeFigureOut">
              <a:rPr lang="de-CH" smtClean="0"/>
              <a:t>19.02.2020</a:t>
            </a:fld>
            <a:endParaRPr lang="de-CH"/>
          </a:p>
        </p:txBody>
      </p:sp>
      <p:sp>
        <p:nvSpPr>
          <p:cNvPr id="6" name="Footer Placeholder 5">
            <a:extLst>
              <a:ext uri="{FF2B5EF4-FFF2-40B4-BE49-F238E27FC236}">
                <a16:creationId xmlns:a16="http://schemas.microsoft.com/office/drawing/2014/main" id="{3F5AC75F-BEA3-44A9-AE24-1509AE43B3A7}"/>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5C7C8D2F-E088-402C-9B10-BFDED481B911}"/>
              </a:ext>
            </a:extLst>
          </p:cNvPr>
          <p:cNvSpPr>
            <a:spLocks noGrp="1"/>
          </p:cNvSpPr>
          <p:nvPr>
            <p:ph type="sldNum" sz="quarter" idx="12"/>
          </p:nvPr>
        </p:nvSpPr>
        <p:spPr/>
        <p:txBody>
          <a:bodyPr/>
          <a:lstStyle/>
          <a:p>
            <a:fld id="{A3938D4E-01F2-4FEA-B102-E7E0BADA1820}" type="slidenum">
              <a:rPr lang="de-CH" smtClean="0"/>
              <a:t>‹#›</a:t>
            </a:fld>
            <a:endParaRPr lang="de-CH"/>
          </a:p>
        </p:txBody>
      </p:sp>
    </p:spTree>
    <p:extLst>
      <p:ext uri="{BB962C8B-B14F-4D97-AF65-F5344CB8AC3E}">
        <p14:creationId xmlns:p14="http://schemas.microsoft.com/office/powerpoint/2010/main" val="173193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D77D-AF7C-4BE9-9BED-81A25B17E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Picture Placeholder 2">
            <a:extLst>
              <a:ext uri="{FF2B5EF4-FFF2-40B4-BE49-F238E27FC236}">
                <a16:creationId xmlns:a16="http://schemas.microsoft.com/office/drawing/2014/main" id="{67603266-2477-4B28-A95F-F37A14543C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a:extLst>
              <a:ext uri="{FF2B5EF4-FFF2-40B4-BE49-F238E27FC236}">
                <a16:creationId xmlns:a16="http://schemas.microsoft.com/office/drawing/2014/main" id="{DB049A8D-3EEE-4B7A-BC9B-CD0272CC2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90500-1993-4ADC-8A85-BF9D6004D6C0}"/>
              </a:ext>
            </a:extLst>
          </p:cNvPr>
          <p:cNvSpPr>
            <a:spLocks noGrp="1"/>
          </p:cNvSpPr>
          <p:nvPr>
            <p:ph type="dt" sz="half" idx="10"/>
          </p:nvPr>
        </p:nvSpPr>
        <p:spPr/>
        <p:txBody>
          <a:bodyPr/>
          <a:lstStyle/>
          <a:p>
            <a:fld id="{BF87611F-FE93-46BC-BCF6-026EB01C8F3A}" type="datetimeFigureOut">
              <a:rPr lang="de-CH" smtClean="0"/>
              <a:t>19.02.2020</a:t>
            </a:fld>
            <a:endParaRPr lang="de-CH"/>
          </a:p>
        </p:txBody>
      </p:sp>
      <p:sp>
        <p:nvSpPr>
          <p:cNvPr id="6" name="Footer Placeholder 5">
            <a:extLst>
              <a:ext uri="{FF2B5EF4-FFF2-40B4-BE49-F238E27FC236}">
                <a16:creationId xmlns:a16="http://schemas.microsoft.com/office/drawing/2014/main" id="{F8860A08-C9ED-47E4-9B6B-02809FCBABE8}"/>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BF76BC57-CAB0-4557-BEDC-50FBCB9CFF2F}"/>
              </a:ext>
            </a:extLst>
          </p:cNvPr>
          <p:cNvSpPr>
            <a:spLocks noGrp="1"/>
          </p:cNvSpPr>
          <p:nvPr>
            <p:ph type="sldNum" sz="quarter" idx="12"/>
          </p:nvPr>
        </p:nvSpPr>
        <p:spPr/>
        <p:txBody>
          <a:bodyPr/>
          <a:lstStyle/>
          <a:p>
            <a:fld id="{A3938D4E-01F2-4FEA-B102-E7E0BADA1820}" type="slidenum">
              <a:rPr lang="de-CH" smtClean="0"/>
              <a:t>‹#›</a:t>
            </a:fld>
            <a:endParaRPr lang="de-CH"/>
          </a:p>
        </p:txBody>
      </p:sp>
    </p:spTree>
    <p:extLst>
      <p:ext uri="{BB962C8B-B14F-4D97-AF65-F5344CB8AC3E}">
        <p14:creationId xmlns:p14="http://schemas.microsoft.com/office/powerpoint/2010/main" val="273369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305E0-EE18-4BE5-9DBB-D34BD3B09E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CH"/>
          </a:p>
        </p:txBody>
      </p:sp>
      <p:sp>
        <p:nvSpPr>
          <p:cNvPr id="3" name="Text Placeholder 2">
            <a:extLst>
              <a:ext uri="{FF2B5EF4-FFF2-40B4-BE49-F238E27FC236}">
                <a16:creationId xmlns:a16="http://schemas.microsoft.com/office/drawing/2014/main" id="{9212B5C6-543A-4C3C-A7F8-14AFA6D1B6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2E6CA4E8-2548-4973-8EA8-6C9B847CC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7611F-FE93-46BC-BCF6-026EB01C8F3A}" type="datetimeFigureOut">
              <a:rPr lang="de-CH" smtClean="0"/>
              <a:t>19.02.2020</a:t>
            </a:fld>
            <a:endParaRPr lang="de-CH"/>
          </a:p>
        </p:txBody>
      </p:sp>
      <p:sp>
        <p:nvSpPr>
          <p:cNvPr id="5" name="Footer Placeholder 4">
            <a:extLst>
              <a:ext uri="{FF2B5EF4-FFF2-40B4-BE49-F238E27FC236}">
                <a16:creationId xmlns:a16="http://schemas.microsoft.com/office/drawing/2014/main" id="{ADE2163F-B8CE-4638-84D8-D5FD597A8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a:extLst>
              <a:ext uri="{FF2B5EF4-FFF2-40B4-BE49-F238E27FC236}">
                <a16:creationId xmlns:a16="http://schemas.microsoft.com/office/drawing/2014/main" id="{69A39A1C-97C1-4CD5-B5FF-5434EA2CB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38D4E-01F2-4FEA-B102-E7E0BADA1820}" type="slidenum">
              <a:rPr lang="de-CH" smtClean="0"/>
              <a:t>‹#›</a:t>
            </a:fld>
            <a:endParaRPr lang="de-CH"/>
          </a:p>
        </p:txBody>
      </p:sp>
    </p:spTree>
    <p:extLst>
      <p:ext uri="{BB962C8B-B14F-4D97-AF65-F5344CB8AC3E}">
        <p14:creationId xmlns:p14="http://schemas.microsoft.com/office/powerpoint/2010/main" val="1658461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B37E8-8993-45D4-95F1-A3094C7FD559}"/>
              </a:ext>
            </a:extLst>
          </p:cNvPr>
          <p:cNvSpPr>
            <a:spLocks noGrp="1"/>
          </p:cNvSpPr>
          <p:nvPr>
            <p:ph type="ctrTitle"/>
          </p:nvPr>
        </p:nvSpPr>
        <p:spPr>
          <a:xfrm>
            <a:off x="1524000" y="1122362"/>
            <a:ext cx="9144000" cy="2840037"/>
          </a:xfrm>
        </p:spPr>
        <p:txBody>
          <a:bodyPr>
            <a:normAutofit/>
          </a:bodyPr>
          <a:lstStyle/>
          <a:p>
            <a:r>
              <a:rPr lang="fr-CH" sz="5800" dirty="0"/>
              <a:t>Quantitative Risk Management</a:t>
            </a:r>
            <a:br>
              <a:rPr lang="fr-CH" sz="5800" dirty="0"/>
            </a:br>
            <a:r>
              <a:rPr lang="fr-CH" sz="5800" dirty="0"/>
              <a:t>PQD</a:t>
            </a:r>
            <a:endParaRPr lang="de-CH" sz="5800" dirty="0"/>
          </a:p>
        </p:txBody>
      </p:sp>
      <p:sp>
        <p:nvSpPr>
          <p:cNvPr id="3" name="Subtitle 2">
            <a:extLst>
              <a:ext uri="{FF2B5EF4-FFF2-40B4-BE49-F238E27FC236}">
                <a16:creationId xmlns:a16="http://schemas.microsoft.com/office/drawing/2014/main" id="{EBD3A906-0ABA-44A2-BD23-E37730D53406}"/>
              </a:ext>
            </a:extLst>
          </p:cNvPr>
          <p:cNvSpPr>
            <a:spLocks noGrp="1"/>
          </p:cNvSpPr>
          <p:nvPr>
            <p:ph type="subTitle" idx="1"/>
          </p:nvPr>
        </p:nvSpPr>
        <p:spPr>
          <a:xfrm>
            <a:off x="1524000" y="4256436"/>
            <a:ext cx="9144000" cy="1600818"/>
          </a:xfrm>
        </p:spPr>
        <p:txBody>
          <a:bodyPr>
            <a:normAutofit/>
          </a:bodyPr>
          <a:lstStyle/>
          <a:p>
            <a:r>
              <a:rPr lang="fr-CH">
                <a:solidFill>
                  <a:schemeClr val="accent1"/>
                </a:solidFill>
              </a:rPr>
              <a:t>Gilles Criton</a:t>
            </a:r>
          </a:p>
          <a:p>
            <a:r>
              <a:rPr lang="fr-CH">
                <a:solidFill>
                  <a:schemeClr val="accent1"/>
                </a:solidFill>
              </a:rPr>
              <a:t>2020</a:t>
            </a:r>
            <a:endParaRPr lang="de-CH">
              <a:solidFill>
                <a:schemeClr val="accent1"/>
              </a:solidFill>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9804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A2769E-A025-4224-8456-E942F59920BB}"/>
              </a:ext>
            </a:extLst>
          </p:cNvPr>
          <p:cNvSpPr>
            <a:spLocks noGrp="1"/>
          </p:cNvSpPr>
          <p:nvPr>
            <p:ph type="title"/>
          </p:nvPr>
        </p:nvSpPr>
        <p:spPr>
          <a:xfrm>
            <a:off x="655320" y="365125"/>
            <a:ext cx="9013052" cy="1623312"/>
          </a:xfrm>
        </p:spPr>
        <p:txBody>
          <a:bodyPr anchor="b">
            <a:normAutofit/>
          </a:bodyPr>
          <a:lstStyle/>
          <a:p>
            <a:r>
              <a:rPr lang="fr-CH" sz="4000"/>
              <a:t>The </a:t>
            </a:r>
            <a:r>
              <a:rPr lang="en-US" sz="4000"/>
              <a:t>most used measure for statistical association.</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610464-7259-4AD6-8F5A-E4D37D7094EC}"/>
                  </a:ext>
                </a:extLst>
              </p:cNvPr>
              <p:cNvSpPr>
                <a:spLocks noGrp="1"/>
              </p:cNvSpPr>
              <p:nvPr>
                <p:ph idx="1"/>
              </p:nvPr>
            </p:nvSpPr>
            <p:spPr>
              <a:xfrm>
                <a:off x="655320" y="2644518"/>
                <a:ext cx="9013052" cy="3327251"/>
              </a:xfrm>
            </p:spPr>
            <p:txBody>
              <a:bodyPr>
                <a:noAutofit/>
              </a:bodyPr>
              <a:lstStyle/>
              <a:p>
                <a:r>
                  <a:rPr lang="en-US" sz="2400" dirty="0"/>
                  <a:t>It is easy to extend the correlation concept to time series.</a:t>
                </a:r>
              </a:p>
              <a:p>
                <a:endParaRPr lang="en-US" sz="2400" dirty="0"/>
              </a:p>
              <a:p>
                <a:r>
                  <a:rPr lang="en-US" sz="2400" dirty="0"/>
                  <a:t>For a time series {</a:t>
                </a:r>
                <a:r>
                  <a:rPr lang="en-US" sz="2400" i="1" dirty="0" err="1"/>
                  <a:t>Xt</a:t>
                </a:r>
                <a:r>
                  <a:rPr lang="en-US" sz="2400" dirty="0"/>
                  <a:t>}, the autocovariance and autocorrelation function, respectively, are defined, assuming stationarity and existence of second moments, by </a:t>
                </a:r>
                <a14:m>
                  <m:oMath xmlns:m="http://schemas.openxmlformats.org/officeDocument/2006/math">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 = </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fr-CH" sz="2400" b="0" i="1">
                            <a:latin typeface="Cambria Math" panose="02040503050406030204" pitchFamily="18" charset="0"/>
                          </a:rPr>
                          <m:t>𝑡</m:t>
                        </m:r>
                        <m:r>
                          <a:rPr lang="fr-CH" sz="2400" b="0" i="1">
                            <a:latin typeface="Cambria Math" panose="02040503050406030204" pitchFamily="18" charset="0"/>
                          </a:rPr>
                          <m:t>+</m:t>
                        </m:r>
                        <m:r>
                          <a:rPr lang="fr-CH" sz="2400" b="0" i="1">
                            <a:latin typeface="Cambria Math" panose="02040503050406030204" pitchFamily="18" charset="0"/>
                          </a:rPr>
                          <m:t>𝑠</m:t>
                        </m:r>
                      </m:sub>
                    </m:sSub>
                    <m:r>
                      <a:rPr lang="fr-CH" sz="2400" b="0" i="1">
                        <a:latin typeface="Cambria Math" panose="02040503050406030204" pitchFamily="18" charset="0"/>
                      </a:rPr>
                      <m:t> </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fr-CH" sz="2400" b="0" i="1">
                            <a:latin typeface="Cambria Math" panose="02040503050406030204" pitchFamily="18" charset="0"/>
                          </a:rPr>
                          <m:t> </m:t>
                        </m:r>
                        <m:r>
                          <a:rPr lang="fr-CH" sz="2400" b="0" i="1">
                            <a:latin typeface="Cambria Math" panose="02040503050406030204" pitchFamily="18" charset="0"/>
                          </a:rPr>
                          <m:t>𝑋</m:t>
                        </m:r>
                      </m:e>
                      <m:sub>
                        <m:r>
                          <a:rPr lang="fr-CH" sz="2400" b="0" i="1">
                            <a:latin typeface="Cambria Math" panose="02040503050406030204" pitchFamily="18" charset="0"/>
                          </a:rPr>
                          <m:t>𝑠</m:t>
                        </m:r>
                      </m:sub>
                    </m:sSub>
                    <m:r>
                      <a:rPr lang="en-US" sz="2400" i="1">
                        <a:latin typeface="Cambria Math" panose="02040503050406030204" pitchFamily="18" charset="0"/>
                      </a:rPr>
                      <m:t>) </m:t>
                    </m:r>
                  </m:oMath>
                </a14:m>
                <a:r>
                  <a:rPr lang="en-US" sz="2400" dirty="0"/>
                  <a:t>and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ρ</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𝜌</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fr-CH" sz="2400" b="0" i="1">
                            <a:latin typeface="Cambria Math" panose="02040503050406030204" pitchFamily="18" charset="0"/>
                          </a:rPr>
                          <m:t>𝑡</m:t>
                        </m:r>
                        <m:r>
                          <a:rPr lang="fr-CH" sz="2400" b="0" i="1">
                            <a:latin typeface="Cambria Math" panose="02040503050406030204" pitchFamily="18" charset="0"/>
                          </a:rPr>
                          <m:t>+</m:t>
                        </m:r>
                        <m:r>
                          <a:rPr lang="fr-CH" sz="2400" b="0" i="1">
                            <a:latin typeface="Cambria Math" panose="02040503050406030204" pitchFamily="18" charset="0"/>
                          </a:rPr>
                          <m:t>𝑠</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fr-CH" sz="2400" b="0" i="1">
                            <a:latin typeface="Cambria Math" panose="02040503050406030204" pitchFamily="18" charset="0"/>
                          </a:rPr>
                          <m:t> </m:t>
                        </m:r>
                        <m:r>
                          <a:rPr lang="fr-CH" sz="2400" b="0" i="1">
                            <a:latin typeface="Cambria Math" panose="02040503050406030204" pitchFamily="18" charset="0"/>
                          </a:rPr>
                          <m:t>𝑋</m:t>
                        </m:r>
                      </m:e>
                      <m:sub>
                        <m:r>
                          <a:rPr lang="fr-CH" sz="2400" b="0" i="1">
                            <a:latin typeface="Cambria Math" panose="02040503050406030204" pitchFamily="18" charset="0"/>
                          </a:rPr>
                          <m:t>𝑠</m:t>
                        </m:r>
                      </m:sub>
                    </m:sSub>
                    <m:r>
                      <a:rPr lang="en-US" sz="2400" i="1">
                        <a:latin typeface="Cambria Math" panose="02040503050406030204" pitchFamily="18" charset="0"/>
                      </a:rPr>
                      <m:t>)</m:t>
                    </m:r>
                  </m:oMath>
                </a14:m>
                <a:endParaRPr lang="de-CH" sz="2400" dirty="0"/>
              </a:p>
              <a:p>
                <a:endParaRPr lang="de-CH" sz="2400" dirty="0"/>
              </a:p>
              <a:p>
                <a:r>
                  <a:rPr lang="de-CH" sz="2400" dirty="0"/>
                  <a:t>For a Gaussian </a:t>
                </a:r>
                <a:r>
                  <a:rPr lang="en-US" sz="2400" dirty="0"/>
                  <a:t>time series, the dependence structure is completely determined by </a:t>
                </a:r>
                <a:r>
                  <a:rPr lang="el-GR" sz="2400" dirty="0"/>
                  <a:t>ρ</a:t>
                </a:r>
                <a:r>
                  <a:rPr lang="en-US" sz="2400" dirty="0"/>
                  <a:t>(</a:t>
                </a:r>
                <a:r>
                  <a:rPr lang="en-US" sz="2400" i="1" dirty="0"/>
                  <a:t>t</a:t>
                </a:r>
                <a:r>
                  <a:rPr lang="en-US" sz="2400" dirty="0"/>
                  <a:t>)</a:t>
                </a:r>
                <a:endParaRPr lang="de-CH" sz="2400" dirty="0"/>
              </a:p>
            </p:txBody>
          </p:sp>
        </mc:Choice>
        <mc:Fallback xmlns="">
          <p:sp>
            <p:nvSpPr>
              <p:cNvPr id="3" name="Content Placeholder 2">
                <a:extLst>
                  <a:ext uri="{FF2B5EF4-FFF2-40B4-BE49-F238E27FC236}">
                    <a16:creationId xmlns:a16="http://schemas.microsoft.com/office/drawing/2014/main" id="{C8610464-7259-4AD6-8F5A-E4D37D7094EC}"/>
                  </a:ext>
                </a:extLst>
              </p:cNvPr>
              <p:cNvSpPr>
                <a:spLocks noGrp="1" noRot="1" noChangeAspect="1" noMove="1" noResize="1" noEditPoints="1" noAdjustHandles="1" noChangeArrowheads="1" noChangeShapeType="1" noTextEdit="1"/>
              </p:cNvSpPr>
              <p:nvPr>
                <p:ph idx="1"/>
              </p:nvPr>
            </p:nvSpPr>
            <p:spPr>
              <a:xfrm>
                <a:off x="655320" y="2644518"/>
                <a:ext cx="9013052" cy="3327251"/>
              </a:xfrm>
              <a:blipFill>
                <a:blip r:embed="rId2"/>
                <a:stretch>
                  <a:fillRect l="-947" t="-2564" b="-11172"/>
                </a:stretch>
              </a:blipFill>
            </p:spPr>
            <p:txBody>
              <a:bodyPr/>
              <a:lstStyle/>
              <a:p>
                <a:r>
                  <a:rPr lang="de-CH">
                    <a:noFill/>
                  </a:rPr>
                  <a:t> </a:t>
                </a:r>
              </a:p>
            </p:txBody>
          </p:sp>
        </mc:Fallback>
      </mc:AlternateContent>
    </p:spTree>
    <p:extLst>
      <p:ext uri="{BB962C8B-B14F-4D97-AF65-F5344CB8AC3E}">
        <p14:creationId xmlns:p14="http://schemas.microsoft.com/office/powerpoint/2010/main" val="120128558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4A8D4B-68DA-49BB-96EA-B3342978CF40}"/>
              </a:ext>
            </a:extLst>
          </p:cNvPr>
          <p:cNvSpPr>
            <a:spLocks noGrp="1"/>
          </p:cNvSpPr>
          <p:nvPr>
            <p:ph type="title"/>
          </p:nvPr>
        </p:nvSpPr>
        <p:spPr>
          <a:xfrm>
            <a:off x="655320" y="365125"/>
            <a:ext cx="9013052" cy="1623312"/>
          </a:xfrm>
        </p:spPr>
        <p:txBody>
          <a:bodyPr anchor="b">
            <a:normAutofit/>
          </a:bodyPr>
          <a:lstStyle/>
          <a:p>
            <a:r>
              <a:rPr lang="de-CH" sz="4000" dirty="0"/>
              <a:t>Weaknesses of Pearson’s rho</a:t>
            </a:r>
            <a:br>
              <a:rPr lang="de-CH" sz="4000" dirty="0"/>
            </a:br>
            <a:r>
              <a:rPr lang="de-CH" sz="4000" dirty="0"/>
              <a:t>The non-Gaussianity issue</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4E417E-5EAD-4F59-92AC-1666CABB5F09}"/>
              </a:ext>
            </a:extLst>
          </p:cNvPr>
          <p:cNvSpPr>
            <a:spLocks noGrp="1"/>
          </p:cNvSpPr>
          <p:nvPr>
            <p:ph idx="1"/>
          </p:nvPr>
        </p:nvSpPr>
        <p:spPr>
          <a:xfrm>
            <a:off x="655320" y="2644518"/>
            <a:ext cx="9013052" cy="3327251"/>
          </a:xfrm>
        </p:spPr>
        <p:txBody>
          <a:bodyPr>
            <a:normAutofit/>
          </a:bodyPr>
          <a:lstStyle/>
          <a:p>
            <a:r>
              <a:rPr lang="en-US" sz="2400" dirty="0"/>
              <a:t>Heavy tails. The probability distribution of return rt often exhibits heavier tails than those of a normal distribution.</a:t>
            </a:r>
          </a:p>
          <a:p>
            <a:endParaRPr lang="en-US" sz="2400" dirty="0"/>
          </a:p>
          <a:p>
            <a:r>
              <a:rPr lang="en-US" sz="2400" dirty="0"/>
              <a:t>The t-distribution is symmetric and bell-shaped just like a normal distribution. However, it has heavier tails, which means more observations are far from the mean.</a:t>
            </a:r>
          </a:p>
          <a:p>
            <a:endParaRPr lang="en-US" sz="2000" dirty="0"/>
          </a:p>
          <a:p>
            <a:endParaRPr lang="de-CH" sz="2000" dirty="0"/>
          </a:p>
        </p:txBody>
      </p:sp>
    </p:spTree>
    <p:extLst>
      <p:ext uri="{BB962C8B-B14F-4D97-AF65-F5344CB8AC3E}">
        <p14:creationId xmlns:p14="http://schemas.microsoft.com/office/powerpoint/2010/main" val="48346643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4A8D4B-68DA-49BB-96EA-B3342978CF40}"/>
              </a:ext>
            </a:extLst>
          </p:cNvPr>
          <p:cNvSpPr>
            <a:spLocks noGrp="1"/>
          </p:cNvSpPr>
          <p:nvPr>
            <p:ph type="title"/>
          </p:nvPr>
        </p:nvSpPr>
        <p:spPr>
          <a:xfrm>
            <a:off x="655320" y="365125"/>
            <a:ext cx="9013052" cy="1623312"/>
          </a:xfrm>
        </p:spPr>
        <p:txBody>
          <a:bodyPr anchor="b">
            <a:normAutofit/>
          </a:bodyPr>
          <a:lstStyle/>
          <a:p>
            <a:r>
              <a:rPr lang="de-CH" sz="4000" dirty="0"/>
              <a:t>Weaknesses of Pearson’s rho</a:t>
            </a:r>
            <a:br>
              <a:rPr lang="de-CH" sz="4000" dirty="0"/>
            </a:br>
            <a:r>
              <a:rPr lang="de-CH" sz="4000" dirty="0"/>
              <a:t>The non-Gaussianity issue</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4E417E-5EAD-4F59-92AC-1666CABB5F09}"/>
              </a:ext>
            </a:extLst>
          </p:cNvPr>
          <p:cNvSpPr>
            <a:spLocks noGrp="1"/>
          </p:cNvSpPr>
          <p:nvPr>
            <p:ph idx="1"/>
          </p:nvPr>
        </p:nvSpPr>
        <p:spPr>
          <a:xfrm>
            <a:off x="655320" y="2644518"/>
            <a:ext cx="9013052" cy="3327251"/>
          </a:xfrm>
        </p:spPr>
        <p:txBody>
          <a:bodyPr>
            <a:normAutofit/>
          </a:bodyPr>
          <a:lstStyle/>
          <a:p>
            <a:endParaRPr lang="en-US" sz="2000" dirty="0"/>
          </a:p>
          <a:p>
            <a:endParaRPr lang="en-US" sz="2000" dirty="0"/>
          </a:p>
          <a:p>
            <a:endParaRPr lang="en-US" sz="2000" dirty="0"/>
          </a:p>
          <a:p>
            <a:r>
              <a:rPr lang="en-US" sz="2400" b="1" u="sng" dirty="0"/>
              <a:t>if two components of a bivariate t distribution are uncorrelated, they are not necessarily independent.</a:t>
            </a:r>
          </a:p>
          <a:p>
            <a:endParaRPr lang="en-US" sz="2400" dirty="0"/>
          </a:p>
          <a:p>
            <a:r>
              <a:rPr lang="en-US" sz="2400" dirty="0"/>
              <a:t>This pinpoints a serious deficiency of the Pearson’s </a:t>
            </a:r>
            <a:r>
              <a:rPr lang="el-GR" sz="2400" dirty="0"/>
              <a:t>ρ</a:t>
            </a:r>
            <a:r>
              <a:rPr lang="en-US" sz="2400" dirty="0"/>
              <a:t> in measuring dependence in t distributions,</a:t>
            </a:r>
          </a:p>
          <a:p>
            <a:endParaRPr lang="en-US" sz="2000" dirty="0"/>
          </a:p>
          <a:p>
            <a:endParaRPr lang="en-US" sz="2000" dirty="0"/>
          </a:p>
          <a:p>
            <a:endParaRPr lang="en-US" sz="2000" dirty="0"/>
          </a:p>
          <a:p>
            <a:endParaRPr lang="de-CH" sz="2000" dirty="0"/>
          </a:p>
        </p:txBody>
      </p:sp>
    </p:spTree>
    <p:extLst>
      <p:ext uri="{BB962C8B-B14F-4D97-AF65-F5344CB8AC3E}">
        <p14:creationId xmlns:p14="http://schemas.microsoft.com/office/powerpoint/2010/main" val="192254948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4A8D4B-68DA-49BB-96EA-B3342978CF40}"/>
              </a:ext>
            </a:extLst>
          </p:cNvPr>
          <p:cNvSpPr>
            <a:spLocks noGrp="1"/>
          </p:cNvSpPr>
          <p:nvPr>
            <p:ph type="title"/>
          </p:nvPr>
        </p:nvSpPr>
        <p:spPr>
          <a:xfrm>
            <a:off x="655320" y="365125"/>
            <a:ext cx="9013052" cy="1623312"/>
          </a:xfrm>
        </p:spPr>
        <p:txBody>
          <a:bodyPr anchor="b">
            <a:normAutofit/>
          </a:bodyPr>
          <a:lstStyle/>
          <a:p>
            <a:r>
              <a:rPr lang="de-CH" sz="4000" dirty="0"/>
              <a:t>Weaknesses of Pearson’s rho</a:t>
            </a:r>
            <a:br>
              <a:rPr lang="de-CH" sz="4000" dirty="0"/>
            </a:br>
            <a:r>
              <a:rPr lang="de-CH" sz="4000" dirty="0"/>
              <a:t>The robustness issue</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4E417E-5EAD-4F59-92AC-1666CABB5F09}"/>
                  </a:ext>
                </a:extLst>
              </p:cNvPr>
              <p:cNvSpPr>
                <a:spLocks noGrp="1"/>
              </p:cNvSpPr>
              <p:nvPr>
                <p:ph idx="1"/>
              </p:nvPr>
            </p:nvSpPr>
            <p:spPr>
              <a:xfrm>
                <a:off x="655319" y="2644518"/>
                <a:ext cx="11202697" cy="4213482"/>
              </a:xfrm>
            </p:spPr>
            <p:txBody>
              <a:bodyPr>
                <a:normAutofit fontScale="47500" lnSpcReduction="20000"/>
              </a:bodyPr>
              <a:lstStyle/>
              <a:p>
                <a:endParaRPr lang="en-US" sz="1400" dirty="0"/>
              </a:p>
              <a:p>
                <a:r>
                  <a:rPr lang="en-US" sz="5000" dirty="0"/>
                  <a:t>it is well known that the product moment estimator is sensitive to outliers. Even just one single outlier may be very damaging.</a:t>
                </a:r>
              </a:p>
              <a:p>
                <a:r>
                  <a:rPr lang="en-US" sz="5000" dirty="0"/>
                  <a:t>Ex: take 500 observations that have been simulated from the bivariate Gaussian distribution having correlation </a:t>
                </a:r>
                <a:r>
                  <a:rPr lang="el-GR" sz="5000" dirty="0"/>
                  <a:t>ρ</a:t>
                </a:r>
                <a:r>
                  <a:rPr lang="fr-CH" sz="5000" dirty="0"/>
                  <a:t>=-0.5.</a:t>
                </a:r>
              </a:p>
              <a:p>
                <a:endParaRPr lang="en-US" sz="5000" dirty="0"/>
              </a:p>
              <a:p>
                <a:r>
                  <a:rPr lang="en-US" sz="5000" dirty="0"/>
                  <a:t>The sample value for Pearson’s is </a:t>
                </a:r>
                <a14:m>
                  <m:oMath xmlns:m="http://schemas.openxmlformats.org/officeDocument/2006/math">
                    <m:acc>
                      <m:accPr>
                        <m:chr m:val="̂"/>
                        <m:ctrlPr>
                          <a:rPr lang="en-US" sz="5000" i="1">
                            <a:latin typeface="Cambria Math" panose="02040503050406030204" pitchFamily="18" charset="0"/>
                          </a:rPr>
                        </m:ctrlPr>
                      </m:accPr>
                      <m:e>
                        <m:r>
                          <a:rPr lang="en-US" sz="5000" i="1">
                            <a:latin typeface="Cambria Math" panose="02040503050406030204" pitchFamily="18" charset="0"/>
                            <a:ea typeface="Cambria Math" panose="02040503050406030204" pitchFamily="18" charset="0"/>
                          </a:rPr>
                          <m:t>𝜌</m:t>
                        </m:r>
                      </m:e>
                    </m:acc>
                    <m:r>
                      <a:rPr lang="fr-CH" sz="5000" b="0" i="1">
                        <a:latin typeface="Cambria Math" panose="02040503050406030204" pitchFamily="18" charset="0"/>
                      </a:rPr>
                      <m:t>=−0.53</m:t>
                    </m:r>
                  </m:oMath>
                </a14:m>
                <a:r>
                  <a:rPr lang="en-US" sz="5000" dirty="0"/>
                  <a:t>. </a:t>
                </a:r>
              </a:p>
              <a:p>
                <a:r>
                  <a:rPr lang="en-US" sz="5000" dirty="0"/>
                  <a:t>If we add just three outliers to the data the </a:t>
                </a:r>
                <a:r>
                  <a:rPr lang="de-CH" sz="5000" dirty="0"/>
                  <a:t>sample correlation changes to </a:t>
                </a:r>
                <a14:m>
                  <m:oMath xmlns:m="http://schemas.openxmlformats.org/officeDocument/2006/math">
                    <m:acc>
                      <m:accPr>
                        <m:chr m:val="̂"/>
                        <m:ctrlPr>
                          <a:rPr lang="en-US" sz="5000" i="1">
                            <a:latin typeface="Cambria Math" panose="02040503050406030204" pitchFamily="18" charset="0"/>
                          </a:rPr>
                        </m:ctrlPr>
                      </m:accPr>
                      <m:e>
                        <m:r>
                          <a:rPr lang="en-US" sz="5000" i="1">
                            <a:latin typeface="Cambria Math" panose="02040503050406030204" pitchFamily="18" charset="0"/>
                            <a:ea typeface="Cambria Math" panose="02040503050406030204" pitchFamily="18" charset="0"/>
                          </a:rPr>
                          <m:t>𝜌</m:t>
                        </m:r>
                      </m:e>
                    </m:acc>
                    <m:r>
                      <a:rPr lang="fr-CH" sz="5000" i="1">
                        <a:latin typeface="Cambria Math" panose="02040503050406030204" pitchFamily="18" charset="0"/>
                      </a:rPr>
                      <m:t>=−0.</m:t>
                    </m:r>
                    <m:r>
                      <a:rPr lang="fr-CH" sz="5000" b="0" i="1">
                        <a:latin typeface="Cambria Math" panose="02040503050406030204" pitchFamily="18" charset="0"/>
                      </a:rPr>
                      <m:t>36</m:t>
                    </m:r>
                  </m:oMath>
                </a14:m>
                <a:endParaRPr lang="en-US" sz="5000" dirty="0"/>
              </a:p>
              <a:p>
                <a:endParaRPr lang="en-US" sz="5000" dirty="0"/>
              </a:p>
              <a:p>
                <a:r>
                  <a:rPr lang="en-US" sz="5000" dirty="0"/>
                  <a:t>There are therefore several </a:t>
                </a:r>
                <a:r>
                  <a:rPr lang="en-US" sz="5000" dirty="0" err="1"/>
                  <a:t>robustified</a:t>
                </a:r>
                <a:r>
                  <a:rPr lang="en-US" sz="5000" dirty="0"/>
                  <a:t> versions of </a:t>
                </a:r>
                <a:r>
                  <a:rPr lang="el-GR" sz="5000" dirty="0"/>
                  <a:t>ρ</a:t>
                </a:r>
                <a:r>
                  <a:rPr lang="en-US" sz="5000" dirty="0"/>
                  <a:t>, primarily </a:t>
                </a:r>
                <a:r>
                  <a:rPr lang="de-CH" sz="5000" dirty="0"/>
                  <a:t>based on </a:t>
                </a:r>
                <a:r>
                  <a:rPr lang="de-CH" sz="5000" b="1" u="sng" dirty="0"/>
                  <a:t>ranks</a:t>
                </a:r>
                <a:r>
                  <a:rPr lang="de-CH" sz="5000" dirty="0"/>
                  <a:t>.</a:t>
                </a:r>
                <a:endParaRPr lang="en-US" sz="5000" dirty="0"/>
              </a:p>
              <a:p>
                <a:endParaRPr lang="en-US" sz="1800" dirty="0"/>
              </a:p>
              <a:p>
                <a:endParaRPr lang="en-US" sz="1400" dirty="0"/>
              </a:p>
              <a:p>
                <a:endParaRPr lang="de-CH" sz="1400" dirty="0"/>
              </a:p>
            </p:txBody>
          </p:sp>
        </mc:Choice>
        <mc:Fallback xmlns="">
          <p:sp>
            <p:nvSpPr>
              <p:cNvPr id="3" name="Content Placeholder 2">
                <a:extLst>
                  <a:ext uri="{FF2B5EF4-FFF2-40B4-BE49-F238E27FC236}">
                    <a16:creationId xmlns:a16="http://schemas.microsoft.com/office/drawing/2014/main" id="{DE4E417E-5EAD-4F59-92AC-1666CABB5F09}"/>
                  </a:ext>
                </a:extLst>
              </p:cNvPr>
              <p:cNvSpPr>
                <a:spLocks noGrp="1" noRot="1" noChangeAspect="1" noMove="1" noResize="1" noEditPoints="1" noAdjustHandles="1" noChangeArrowheads="1" noChangeShapeType="1" noTextEdit="1"/>
              </p:cNvSpPr>
              <p:nvPr>
                <p:ph idx="1"/>
              </p:nvPr>
            </p:nvSpPr>
            <p:spPr>
              <a:xfrm>
                <a:off x="655319" y="2644518"/>
                <a:ext cx="11202697" cy="4213482"/>
              </a:xfrm>
              <a:blipFill>
                <a:blip r:embed="rId2"/>
                <a:stretch>
                  <a:fillRect l="-707"/>
                </a:stretch>
              </a:blipFill>
            </p:spPr>
            <p:txBody>
              <a:bodyPr/>
              <a:lstStyle/>
              <a:p>
                <a:r>
                  <a:rPr lang="de-CH">
                    <a:noFill/>
                  </a:rPr>
                  <a:t> </a:t>
                </a:r>
              </a:p>
            </p:txBody>
          </p:sp>
        </mc:Fallback>
      </mc:AlternateContent>
    </p:spTree>
    <p:extLst>
      <p:ext uri="{BB962C8B-B14F-4D97-AF65-F5344CB8AC3E}">
        <p14:creationId xmlns:p14="http://schemas.microsoft.com/office/powerpoint/2010/main" val="210255729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4A8D4B-68DA-49BB-96EA-B3342978CF40}"/>
              </a:ext>
            </a:extLst>
          </p:cNvPr>
          <p:cNvSpPr>
            <a:spLocks noGrp="1"/>
          </p:cNvSpPr>
          <p:nvPr>
            <p:ph type="title"/>
          </p:nvPr>
        </p:nvSpPr>
        <p:spPr>
          <a:xfrm>
            <a:off x="655320" y="365125"/>
            <a:ext cx="9013052" cy="1623312"/>
          </a:xfrm>
        </p:spPr>
        <p:txBody>
          <a:bodyPr anchor="b">
            <a:normAutofit/>
          </a:bodyPr>
          <a:lstStyle/>
          <a:p>
            <a:r>
              <a:rPr lang="de-CH" sz="4000" dirty="0"/>
              <a:t>Weaknesses of Pearson’s rho</a:t>
            </a:r>
            <a:br>
              <a:rPr lang="de-CH" sz="4000" dirty="0"/>
            </a:br>
            <a:r>
              <a:rPr lang="de-CH" sz="4000" dirty="0"/>
              <a:t>The nonlinearity issue</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4E417E-5EAD-4F59-92AC-1666CABB5F09}"/>
                  </a:ext>
                </a:extLst>
              </p:cNvPr>
              <p:cNvSpPr>
                <a:spLocks noGrp="1"/>
              </p:cNvSpPr>
              <p:nvPr>
                <p:ph idx="1"/>
              </p:nvPr>
            </p:nvSpPr>
            <p:spPr>
              <a:xfrm>
                <a:off x="655320" y="2644518"/>
                <a:ext cx="11105420" cy="3999470"/>
              </a:xfrm>
            </p:spPr>
            <p:txBody>
              <a:bodyPr>
                <a:normAutofit/>
              </a:bodyPr>
              <a:lstStyle/>
              <a:p>
                <a:endParaRPr lang="en-US" sz="2000" dirty="0"/>
              </a:p>
              <a:p>
                <a:r>
                  <a:rPr lang="en-US" sz="2400" dirty="0"/>
                  <a:t>This is probably the most serious issue with Pearson’s  </a:t>
                </a:r>
                <a:r>
                  <a:rPr lang="el-GR" sz="2400" dirty="0"/>
                  <a:t>ρ</a:t>
                </a:r>
                <a:endParaRPr lang="en-US" sz="2400" dirty="0"/>
              </a:p>
              <a:p>
                <a:r>
                  <a:rPr lang="en-US" sz="2400" dirty="0"/>
                  <a:t>Example:</a:t>
                </a:r>
              </a:p>
              <a:p>
                <a:pPr marL="0" indent="0">
                  <a:buNone/>
                </a:pPr>
                <a14:m>
                  <m:oMathPara xmlns:m="http://schemas.openxmlformats.org/officeDocument/2006/math">
                    <m:oMathParaPr>
                      <m:jc m:val="centerGroup"/>
                    </m:oMathParaPr>
                    <m:oMath xmlns:m="http://schemas.openxmlformats.org/officeDocument/2006/math">
                      <m:r>
                        <a:rPr lang="fr-CH" sz="2400" b="0" i="1">
                          <a:latin typeface="Cambria Math" panose="02040503050406030204" pitchFamily="18" charset="0"/>
                        </a:rPr>
                        <m:t>𝑌</m:t>
                      </m:r>
                      <m:r>
                        <a:rPr lang="fr-CH" sz="2400" b="0" i="1">
                          <a:latin typeface="Cambria Math" panose="02040503050406030204" pitchFamily="18" charset="0"/>
                        </a:rPr>
                        <m:t>=</m:t>
                      </m:r>
                      <m:sSup>
                        <m:sSupPr>
                          <m:ctrlPr>
                            <a:rPr lang="fr-CH" sz="2400" b="0" i="1">
                              <a:latin typeface="Cambria Math" panose="02040503050406030204" pitchFamily="18" charset="0"/>
                            </a:rPr>
                          </m:ctrlPr>
                        </m:sSupPr>
                        <m:e>
                          <m:r>
                            <a:rPr lang="fr-CH" sz="2400" b="0" i="1">
                              <a:latin typeface="Cambria Math" panose="02040503050406030204" pitchFamily="18" charset="0"/>
                            </a:rPr>
                            <m:t>𝑋</m:t>
                          </m:r>
                        </m:e>
                        <m:sup>
                          <m:r>
                            <a:rPr lang="fr-CH" sz="2400" b="0" i="1">
                              <a:latin typeface="Cambria Math" panose="02040503050406030204" pitchFamily="18" charset="0"/>
                            </a:rPr>
                            <m:t>2</m:t>
                          </m:r>
                        </m:sup>
                      </m:sSup>
                    </m:oMath>
                  </m:oMathPara>
                </a14:m>
                <a:endParaRPr lang="fr-CH" sz="2400" b="0" dirty="0"/>
              </a:p>
              <a:p>
                <a:pPr marL="0" indent="0">
                  <a:buNone/>
                </a:pPr>
                <a:r>
                  <a:rPr lang="en-US" sz="2400" dirty="0"/>
                  <a:t>Y is uniquely determined once X is given; i.e., basically the strongest form of dependence one can have</a:t>
                </a:r>
              </a:p>
              <a:p>
                <a:pPr marL="0" indent="0">
                  <a:buNone/>
                </a:pPr>
                <a14:m>
                  <m:oMathPara xmlns:m="http://schemas.openxmlformats.org/officeDocument/2006/math">
                    <m:oMathParaPr>
                      <m:jc m:val="centerGroup"/>
                    </m:oMathParaPr>
                    <m:oMath xmlns:m="http://schemas.openxmlformats.org/officeDocument/2006/math">
                      <m:r>
                        <a:rPr lang="fr-CH" sz="2400" b="0" i="1">
                          <a:latin typeface="Cambria Math" panose="02040503050406030204" pitchFamily="18" charset="0"/>
                        </a:rPr>
                        <m:t>𝐸</m:t>
                      </m:r>
                      <m:d>
                        <m:dPr>
                          <m:ctrlPr>
                            <a:rPr lang="fr-CH" sz="2400" b="0" i="1">
                              <a:latin typeface="Cambria Math" panose="02040503050406030204" pitchFamily="18" charset="0"/>
                            </a:rPr>
                          </m:ctrlPr>
                        </m:dPr>
                        <m:e>
                          <m:r>
                            <a:rPr lang="fr-CH" sz="2400" b="0" i="1">
                              <a:latin typeface="Cambria Math" panose="02040503050406030204" pitchFamily="18" charset="0"/>
                            </a:rPr>
                            <m:t>𝑋</m:t>
                          </m:r>
                        </m:e>
                      </m:d>
                      <m:r>
                        <a:rPr lang="fr-CH" sz="2400" b="0" i="1">
                          <a:latin typeface="Cambria Math" panose="02040503050406030204" pitchFamily="18" charset="0"/>
                        </a:rPr>
                        <m:t>=</m:t>
                      </m:r>
                      <m:r>
                        <a:rPr lang="fr-CH" sz="2400" b="0" i="1">
                          <a:latin typeface="Cambria Math" panose="02040503050406030204" pitchFamily="18" charset="0"/>
                        </a:rPr>
                        <m:t>𝐸</m:t>
                      </m:r>
                      <m:d>
                        <m:dPr>
                          <m:ctrlPr>
                            <a:rPr lang="fr-CH" sz="2400" b="0" i="1">
                              <a:latin typeface="Cambria Math" panose="02040503050406030204" pitchFamily="18" charset="0"/>
                            </a:rPr>
                          </m:ctrlPr>
                        </m:dPr>
                        <m:e>
                          <m:sSup>
                            <m:sSupPr>
                              <m:ctrlPr>
                                <a:rPr lang="fr-CH" sz="2400" b="0" i="1">
                                  <a:latin typeface="Cambria Math" panose="02040503050406030204" pitchFamily="18" charset="0"/>
                                </a:rPr>
                              </m:ctrlPr>
                            </m:sSupPr>
                            <m:e>
                              <m:r>
                                <a:rPr lang="fr-CH" sz="2400" b="0" i="1">
                                  <a:latin typeface="Cambria Math" panose="02040503050406030204" pitchFamily="18" charset="0"/>
                                </a:rPr>
                                <m:t>𝑋</m:t>
                              </m:r>
                            </m:e>
                            <m:sup>
                              <m:r>
                                <a:rPr lang="fr-CH" sz="2400" b="0" i="1">
                                  <a:latin typeface="Cambria Math" panose="02040503050406030204" pitchFamily="18" charset="0"/>
                                </a:rPr>
                                <m:t>2</m:t>
                              </m:r>
                            </m:sup>
                          </m:sSup>
                        </m:e>
                      </m:d>
                      <m:r>
                        <a:rPr lang="fr-CH" sz="2400" b="0" i="1">
                          <a:latin typeface="Cambria Math" panose="02040503050406030204" pitchFamily="18" charset="0"/>
                        </a:rPr>
                        <m:t>=0</m:t>
                      </m:r>
                    </m:oMath>
                  </m:oMathPara>
                </a14:m>
                <a:endParaRPr lang="fr-CH" sz="2400" b="0" dirty="0"/>
              </a:p>
              <a:p>
                <a:pPr marL="0" indent="0">
                  <a:buNone/>
                </a:pPr>
                <a14:m>
                  <m:oMathPara xmlns:m="http://schemas.openxmlformats.org/officeDocument/2006/math">
                    <m:oMathParaPr>
                      <m:jc m:val="centerGroup"/>
                    </m:oMathParaPr>
                    <m:oMath xmlns:m="http://schemas.openxmlformats.org/officeDocument/2006/math">
                      <m:r>
                        <a:rPr lang="de-CH" sz="2400" i="1">
                          <a:latin typeface="Cambria Math" panose="02040503050406030204" pitchFamily="18" charset="0"/>
                          <a:ea typeface="Cambria Math" panose="02040503050406030204" pitchFamily="18" charset="0"/>
                        </a:rPr>
                        <m:t>𝜌</m:t>
                      </m:r>
                      <m:d>
                        <m:dPr>
                          <m:ctrlPr>
                            <a:rPr lang="de-CH" sz="2400" i="1">
                              <a:latin typeface="Cambria Math" panose="02040503050406030204" pitchFamily="18" charset="0"/>
                              <a:ea typeface="Cambria Math" panose="02040503050406030204" pitchFamily="18" charset="0"/>
                            </a:rPr>
                          </m:ctrlPr>
                        </m:dPr>
                        <m:e>
                          <m:r>
                            <a:rPr lang="fr-CH" sz="2400" b="0" i="1">
                              <a:latin typeface="Cambria Math" panose="02040503050406030204" pitchFamily="18" charset="0"/>
                              <a:ea typeface="Cambria Math" panose="02040503050406030204" pitchFamily="18" charset="0"/>
                            </a:rPr>
                            <m:t>𝑋</m:t>
                          </m:r>
                          <m:r>
                            <a:rPr lang="fr-CH" sz="2400" b="0" i="1">
                              <a:latin typeface="Cambria Math" panose="02040503050406030204" pitchFamily="18" charset="0"/>
                              <a:ea typeface="Cambria Math" panose="02040503050406030204" pitchFamily="18" charset="0"/>
                            </a:rPr>
                            <m:t>, </m:t>
                          </m:r>
                          <m:r>
                            <a:rPr lang="fr-CH" sz="2400" b="0" i="1">
                              <a:latin typeface="Cambria Math" panose="02040503050406030204" pitchFamily="18" charset="0"/>
                              <a:ea typeface="Cambria Math" panose="02040503050406030204" pitchFamily="18" charset="0"/>
                            </a:rPr>
                            <m:t>𝑌</m:t>
                          </m:r>
                        </m:e>
                      </m:d>
                      <m:r>
                        <a:rPr lang="fr-CH" sz="2400" b="0" i="1">
                          <a:latin typeface="Cambria Math" panose="02040503050406030204" pitchFamily="18" charset="0"/>
                          <a:ea typeface="Cambria Math" panose="02040503050406030204" pitchFamily="18" charset="0"/>
                        </a:rPr>
                        <m:t>=0</m:t>
                      </m:r>
                    </m:oMath>
                  </m:oMathPara>
                </a14:m>
                <a:endParaRPr lang="de-CH" sz="2400" dirty="0"/>
              </a:p>
            </p:txBody>
          </p:sp>
        </mc:Choice>
        <mc:Fallback xmlns="">
          <p:sp>
            <p:nvSpPr>
              <p:cNvPr id="3" name="Content Placeholder 2">
                <a:extLst>
                  <a:ext uri="{FF2B5EF4-FFF2-40B4-BE49-F238E27FC236}">
                    <a16:creationId xmlns:a16="http://schemas.microsoft.com/office/drawing/2014/main" id="{DE4E417E-5EAD-4F59-92AC-1666CABB5F09}"/>
                  </a:ext>
                </a:extLst>
              </p:cNvPr>
              <p:cNvSpPr>
                <a:spLocks noGrp="1" noRot="1" noChangeAspect="1" noMove="1" noResize="1" noEditPoints="1" noAdjustHandles="1" noChangeArrowheads="1" noChangeShapeType="1" noTextEdit="1"/>
              </p:cNvSpPr>
              <p:nvPr>
                <p:ph idx="1"/>
              </p:nvPr>
            </p:nvSpPr>
            <p:spPr>
              <a:xfrm>
                <a:off x="655320" y="2644518"/>
                <a:ext cx="11105420" cy="3999470"/>
              </a:xfrm>
              <a:blipFill>
                <a:blip r:embed="rId2"/>
                <a:stretch>
                  <a:fillRect l="-879"/>
                </a:stretch>
              </a:blipFill>
            </p:spPr>
            <p:txBody>
              <a:bodyPr/>
              <a:lstStyle/>
              <a:p>
                <a:r>
                  <a:rPr lang="de-CH">
                    <a:noFill/>
                  </a:rPr>
                  <a:t> </a:t>
                </a:r>
              </a:p>
            </p:txBody>
          </p:sp>
        </mc:Fallback>
      </mc:AlternateContent>
    </p:spTree>
    <p:extLst>
      <p:ext uri="{BB962C8B-B14F-4D97-AF65-F5344CB8AC3E}">
        <p14:creationId xmlns:p14="http://schemas.microsoft.com/office/powerpoint/2010/main" val="207489702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4A8D4B-68DA-49BB-96EA-B3342978CF40}"/>
              </a:ext>
            </a:extLst>
          </p:cNvPr>
          <p:cNvSpPr>
            <a:spLocks noGrp="1"/>
          </p:cNvSpPr>
          <p:nvPr>
            <p:ph type="title"/>
          </p:nvPr>
        </p:nvSpPr>
        <p:spPr>
          <a:xfrm>
            <a:off x="655320" y="365125"/>
            <a:ext cx="9013052" cy="1623312"/>
          </a:xfrm>
        </p:spPr>
        <p:txBody>
          <a:bodyPr anchor="b">
            <a:normAutofit/>
          </a:bodyPr>
          <a:lstStyle/>
          <a:p>
            <a:r>
              <a:rPr lang="de-CH" sz="4000" dirty="0"/>
              <a:t>Weaknesses of Pearson’s rho</a:t>
            </a:r>
            <a:br>
              <a:rPr lang="de-CH" sz="4000" dirty="0"/>
            </a:br>
            <a:r>
              <a:rPr lang="de-CH" sz="4000" dirty="0"/>
              <a:t>The nonlinearity issue</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4E417E-5EAD-4F59-92AC-1666CABB5F09}"/>
                  </a:ext>
                </a:extLst>
              </p:cNvPr>
              <p:cNvSpPr>
                <a:spLocks noGrp="1"/>
              </p:cNvSpPr>
              <p:nvPr>
                <p:ph idx="1"/>
              </p:nvPr>
            </p:nvSpPr>
            <p:spPr>
              <a:xfrm>
                <a:off x="655320" y="2644518"/>
                <a:ext cx="11406978" cy="4145388"/>
              </a:xfrm>
            </p:spPr>
            <p:txBody>
              <a:bodyPr>
                <a:normAutofit/>
              </a:bodyPr>
              <a:lstStyle/>
              <a:p>
                <a:r>
                  <a:rPr lang="en-US" sz="2400" dirty="0"/>
                  <a:t>in ARCH/GARCH time series </a:t>
                </a:r>
                <a:r>
                  <a:rPr lang="de-CH" sz="2400" dirty="0"/>
                  <a:t>models:</a:t>
                </a:r>
              </a:p>
              <a:p>
                <a:r>
                  <a:rPr lang="de-CH" sz="2400" dirty="0"/>
                  <a:t>If </a:t>
                </a:r>
                <a14:m>
                  <m:oMath xmlns:m="http://schemas.openxmlformats.org/officeDocument/2006/math">
                    <m:d>
                      <m:dPr>
                        <m:begChr m:val="{"/>
                        <m:endChr m:val="}"/>
                        <m:ctrlPr>
                          <a:rPr lang="de-CH" sz="2400" i="1">
                            <a:latin typeface="Cambria Math" panose="02040503050406030204" pitchFamily="18" charset="0"/>
                          </a:rPr>
                        </m:ctrlPr>
                      </m:dPr>
                      <m:e>
                        <m:sSub>
                          <m:sSubPr>
                            <m:ctrlPr>
                              <a:rPr lang="de-CH" sz="2400" i="1">
                                <a:latin typeface="Cambria Math" panose="02040503050406030204" pitchFamily="18" charset="0"/>
                              </a:rPr>
                            </m:ctrlPr>
                          </m:sSubPr>
                          <m:e>
                            <m:r>
                              <a:rPr lang="de-CH" sz="2400" i="1">
                                <a:latin typeface="Cambria Math" panose="02040503050406030204" pitchFamily="18" charset="0"/>
                                <a:ea typeface="Cambria Math" panose="02040503050406030204" pitchFamily="18" charset="0"/>
                              </a:rPr>
                              <m:t>𝜀</m:t>
                            </m:r>
                          </m:e>
                          <m:sub>
                            <m:r>
                              <a:rPr lang="fr-CH" sz="2400" b="0" i="1">
                                <a:latin typeface="Cambria Math" panose="02040503050406030204" pitchFamily="18" charset="0"/>
                              </a:rPr>
                              <m:t>𝑡</m:t>
                            </m:r>
                          </m:sub>
                        </m:sSub>
                      </m:e>
                    </m:d>
                    <m:r>
                      <a:rPr lang="fr-CH" sz="2400" b="0" i="1">
                        <a:latin typeface="Cambria Math" panose="02040503050406030204" pitchFamily="18" charset="0"/>
                      </a:rPr>
                      <m:t> </m:t>
                    </m:r>
                  </m:oMath>
                </a14:m>
                <a:r>
                  <a:rPr lang="en-US" sz="2400" dirty="0"/>
                  <a:t>is a time series of zero mean </a:t>
                </a:r>
                <a:r>
                  <a:rPr lang="en-US" sz="2400" dirty="0" err="1"/>
                  <a:t>iid</a:t>
                </a:r>
                <a:r>
                  <a:rPr lang="en-US" sz="2400" dirty="0"/>
                  <a:t> variables and if the time series </a:t>
                </a:r>
                <a14:m>
                  <m:oMath xmlns:m="http://schemas.openxmlformats.org/officeDocument/2006/math">
                    <m:d>
                      <m:dPr>
                        <m:begChr m:val="{"/>
                        <m:endChr m:val="}"/>
                        <m:ctrlPr>
                          <a:rPr lang="de-CH" sz="2400" i="1">
                            <a:latin typeface="Cambria Math" panose="02040503050406030204" pitchFamily="18" charset="0"/>
                          </a:rPr>
                        </m:ctrlPr>
                      </m:dPr>
                      <m:e>
                        <m:sSub>
                          <m:sSubPr>
                            <m:ctrlPr>
                              <a:rPr lang="de-CH" sz="2400" i="1">
                                <a:latin typeface="Cambria Math" panose="02040503050406030204" pitchFamily="18" charset="0"/>
                              </a:rPr>
                            </m:ctrlPr>
                          </m:sSubPr>
                          <m:e>
                            <m:r>
                              <a:rPr lang="fr-CH" sz="2400" b="0" i="1">
                                <a:latin typeface="Cambria Math" panose="02040503050406030204" pitchFamily="18" charset="0"/>
                              </a:rPr>
                              <m:t>h</m:t>
                            </m:r>
                          </m:e>
                          <m:sub>
                            <m:r>
                              <a:rPr lang="fr-CH" sz="2400" i="1">
                                <a:latin typeface="Cambria Math" panose="02040503050406030204" pitchFamily="18" charset="0"/>
                              </a:rPr>
                              <m:t>𝑡</m:t>
                            </m:r>
                          </m:sub>
                        </m:sSub>
                      </m:e>
                    </m:d>
                  </m:oMath>
                </a14:m>
                <a:r>
                  <a:rPr lang="en-US" sz="2400" dirty="0"/>
                  <a:t> is independent of </a:t>
                </a:r>
                <a14:m>
                  <m:oMath xmlns:m="http://schemas.openxmlformats.org/officeDocument/2006/math">
                    <m:d>
                      <m:dPr>
                        <m:begChr m:val="{"/>
                        <m:endChr m:val="}"/>
                        <m:ctrlPr>
                          <a:rPr lang="de-CH" sz="2400" i="1">
                            <a:latin typeface="Cambria Math" panose="02040503050406030204" pitchFamily="18" charset="0"/>
                          </a:rPr>
                        </m:ctrlPr>
                      </m:dPr>
                      <m:e>
                        <m:sSub>
                          <m:sSubPr>
                            <m:ctrlPr>
                              <a:rPr lang="de-CH" sz="2400" i="1">
                                <a:latin typeface="Cambria Math" panose="02040503050406030204" pitchFamily="18" charset="0"/>
                              </a:rPr>
                            </m:ctrlPr>
                          </m:sSubPr>
                          <m:e>
                            <m:r>
                              <a:rPr lang="de-CH" sz="2400" i="1">
                                <a:latin typeface="Cambria Math" panose="02040503050406030204" pitchFamily="18" charset="0"/>
                                <a:ea typeface="Cambria Math" panose="02040503050406030204" pitchFamily="18" charset="0"/>
                              </a:rPr>
                              <m:t>𝜀</m:t>
                            </m:r>
                          </m:e>
                          <m:sub>
                            <m:r>
                              <a:rPr lang="fr-CH" sz="2400" i="1">
                                <a:latin typeface="Cambria Math" panose="02040503050406030204" pitchFamily="18" charset="0"/>
                              </a:rPr>
                              <m:t>𝑡</m:t>
                            </m:r>
                          </m:sub>
                        </m:sSub>
                      </m:e>
                    </m:d>
                  </m:oMath>
                </a14:m>
                <a:r>
                  <a:rPr lang="en-US" sz="2400" dirty="0"/>
                  <a:t>, and </a:t>
                </a:r>
                <a14:m>
                  <m:oMath xmlns:m="http://schemas.openxmlformats.org/officeDocument/2006/math">
                    <m:d>
                      <m:dPr>
                        <m:begChr m:val="{"/>
                        <m:endChr m:val="}"/>
                        <m:ctrlPr>
                          <a:rPr lang="de-CH" sz="2400" i="1">
                            <a:latin typeface="Cambria Math" panose="02040503050406030204" pitchFamily="18" charset="0"/>
                          </a:rPr>
                        </m:ctrlPr>
                      </m:dPr>
                      <m:e>
                        <m:sSub>
                          <m:sSubPr>
                            <m:ctrlPr>
                              <a:rPr lang="de-CH" sz="2400" i="1">
                                <a:latin typeface="Cambria Math" panose="02040503050406030204" pitchFamily="18" charset="0"/>
                              </a:rPr>
                            </m:ctrlPr>
                          </m:sSubPr>
                          <m:e>
                            <m:r>
                              <a:rPr lang="fr-CH" sz="2400" b="0" i="1">
                                <a:latin typeface="Cambria Math" panose="02040503050406030204" pitchFamily="18" charset="0"/>
                              </a:rPr>
                              <m:t>𝑋</m:t>
                            </m:r>
                          </m:e>
                          <m:sub>
                            <m:r>
                              <a:rPr lang="fr-CH" sz="2400" i="1">
                                <a:latin typeface="Cambria Math" panose="02040503050406030204" pitchFamily="18" charset="0"/>
                              </a:rPr>
                              <m:t>𝑡</m:t>
                            </m:r>
                          </m:sub>
                        </m:sSub>
                      </m:e>
                    </m:d>
                  </m:oMath>
                </a14:m>
                <a:r>
                  <a:rPr lang="en-US" sz="2400" dirty="0"/>
                  <a:t> and </a:t>
                </a:r>
                <a14:m>
                  <m:oMath xmlns:m="http://schemas.openxmlformats.org/officeDocument/2006/math">
                    <m:d>
                      <m:dPr>
                        <m:begChr m:val="{"/>
                        <m:endChr m:val="}"/>
                        <m:ctrlPr>
                          <a:rPr lang="de-CH" sz="2400" i="1">
                            <a:latin typeface="Cambria Math" panose="02040503050406030204" pitchFamily="18" charset="0"/>
                          </a:rPr>
                        </m:ctrlPr>
                      </m:dPr>
                      <m:e>
                        <m:sSub>
                          <m:sSubPr>
                            <m:ctrlPr>
                              <a:rPr lang="de-CH" sz="2400" i="1">
                                <a:latin typeface="Cambria Math" panose="02040503050406030204" pitchFamily="18" charset="0"/>
                              </a:rPr>
                            </m:ctrlPr>
                          </m:sSubPr>
                          <m:e>
                            <m:r>
                              <a:rPr lang="fr-CH" sz="2400" b="0" i="1">
                                <a:latin typeface="Cambria Math" panose="02040503050406030204" pitchFamily="18" charset="0"/>
                              </a:rPr>
                              <m:t>h</m:t>
                            </m:r>
                          </m:e>
                          <m:sub>
                            <m:r>
                              <a:rPr lang="fr-CH" sz="2400" i="1">
                                <a:latin typeface="Cambria Math" panose="02040503050406030204" pitchFamily="18" charset="0"/>
                              </a:rPr>
                              <m:t>𝑡</m:t>
                            </m:r>
                          </m:sub>
                        </m:sSub>
                      </m:e>
                    </m:d>
                  </m:oMath>
                </a14:m>
                <a:r>
                  <a:rPr lang="en-US" sz="2400" dirty="0"/>
                  <a:t> are given by the recursive relationship</a:t>
                </a:r>
              </a:p>
              <a:p>
                <a14:m>
                  <m:oMath xmlns:m="http://schemas.openxmlformats.org/officeDocument/2006/math">
                    <m:sSub>
                      <m:sSubPr>
                        <m:ctrlPr>
                          <a:rPr lang="en-US" sz="2400" i="1">
                            <a:latin typeface="Cambria Math" panose="02040503050406030204" pitchFamily="18" charset="0"/>
                          </a:rPr>
                        </m:ctrlPr>
                      </m:sSubPr>
                      <m:e>
                        <m:r>
                          <a:rPr lang="fr-CH" sz="2400" b="0" i="1">
                            <a:latin typeface="Cambria Math" panose="02040503050406030204" pitchFamily="18" charset="0"/>
                          </a:rPr>
                          <m:t>𝑋</m:t>
                        </m:r>
                      </m:e>
                      <m:sub>
                        <m:r>
                          <a:rPr lang="fr-CH" sz="2400" b="0" i="1">
                            <a:latin typeface="Cambria Math" panose="02040503050406030204" pitchFamily="18" charset="0"/>
                          </a:rPr>
                          <m:t>𝑡</m:t>
                        </m:r>
                      </m:sub>
                    </m:sSub>
                    <m:r>
                      <a:rPr lang="fr-CH" sz="2400" b="0" i="1">
                        <a:latin typeface="Cambria Math" panose="02040503050406030204" pitchFamily="18" charset="0"/>
                      </a:rPr>
                      <m:t>=</m:t>
                    </m:r>
                    <m:sSub>
                      <m:sSubPr>
                        <m:ctrlPr>
                          <a:rPr lang="fr-CH" sz="2400" b="0" i="1">
                            <a:latin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𝜀</m:t>
                        </m:r>
                      </m:e>
                      <m:sub>
                        <m:r>
                          <a:rPr lang="fr-CH" sz="2400" b="0" i="1">
                            <a:latin typeface="Cambria Math" panose="02040503050406030204" pitchFamily="18" charset="0"/>
                          </a:rPr>
                          <m:t>𝑡</m:t>
                        </m:r>
                      </m:sub>
                    </m:sSub>
                    <m:sSubSup>
                      <m:sSubSupPr>
                        <m:ctrlPr>
                          <a:rPr lang="fr-CH" sz="2400" b="0" i="1">
                            <a:latin typeface="Cambria Math" panose="02040503050406030204" pitchFamily="18" charset="0"/>
                          </a:rPr>
                        </m:ctrlPr>
                      </m:sSubSupPr>
                      <m:e>
                        <m:r>
                          <a:rPr lang="fr-CH" sz="2400" b="0" i="1">
                            <a:latin typeface="Cambria Math" panose="02040503050406030204" pitchFamily="18" charset="0"/>
                          </a:rPr>
                          <m:t>h</m:t>
                        </m:r>
                      </m:e>
                      <m:sub>
                        <m:r>
                          <a:rPr lang="fr-CH" sz="2400" b="0" i="1">
                            <a:latin typeface="Cambria Math" panose="02040503050406030204" pitchFamily="18" charset="0"/>
                          </a:rPr>
                          <m:t>𝑡</m:t>
                        </m:r>
                      </m:sub>
                      <m:sup>
                        <m:r>
                          <a:rPr lang="fr-CH" sz="2400" b="0" i="1">
                            <a:latin typeface="Cambria Math" panose="02040503050406030204" pitchFamily="18" charset="0"/>
                          </a:rPr>
                          <m:t>1/2</m:t>
                        </m:r>
                      </m:sup>
                    </m:sSubSup>
                    <m:r>
                      <a:rPr lang="fr-CH" sz="2400" b="0" i="1">
                        <a:latin typeface="Cambria Math" panose="02040503050406030204" pitchFamily="18" charset="0"/>
                      </a:rPr>
                      <m:t>, </m:t>
                    </m:r>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fr-CH" sz="2400" b="0" i="1">
                            <a:latin typeface="Cambria Math" panose="02040503050406030204" pitchFamily="18" charset="0"/>
                          </a:rPr>
                          <m:t>h</m:t>
                        </m:r>
                      </m:e>
                      <m:sub>
                        <m:r>
                          <a:rPr lang="fr-CH" sz="2400" b="0" i="1">
                            <a:latin typeface="Cambria Math" panose="02040503050406030204" pitchFamily="18" charset="0"/>
                          </a:rPr>
                          <m:t>𝑡</m:t>
                        </m:r>
                      </m:sub>
                    </m:sSub>
                    <m:r>
                      <a:rPr lang="fr-CH" sz="2400" b="0" i="1">
                        <a:latin typeface="Cambria Math" panose="02040503050406030204" pitchFamily="18" charset="0"/>
                      </a:rPr>
                      <m:t>=</m:t>
                    </m:r>
                    <m:r>
                      <a:rPr lang="fr-CH" sz="2400" b="0" i="1">
                        <a:latin typeface="Cambria Math" panose="02040503050406030204" pitchFamily="18" charset="0"/>
                        <a:ea typeface="Cambria Math" panose="02040503050406030204" pitchFamily="18" charset="0"/>
                      </a:rPr>
                      <m:t>𝛼</m:t>
                    </m:r>
                    <m:r>
                      <a:rPr lang="fr-CH" sz="2400" b="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𝛽</m:t>
                    </m:r>
                    <m:sSub>
                      <m:sSubPr>
                        <m:ctrlPr>
                          <a:rPr lang="fr-CH" sz="2400" b="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h</m:t>
                        </m:r>
                      </m:e>
                      <m:sub>
                        <m:r>
                          <a:rPr lang="fr-CH" sz="2400" b="0" i="1">
                            <a:latin typeface="Cambria Math" panose="02040503050406030204" pitchFamily="18" charset="0"/>
                            <a:ea typeface="Cambria Math" panose="02040503050406030204" pitchFamily="18" charset="0"/>
                          </a:rPr>
                          <m:t>𝑡</m:t>
                        </m:r>
                        <m:r>
                          <a:rPr lang="fr-CH" sz="2400" b="0" i="1">
                            <a:latin typeface="Cambria Math" panose="02040503050406030204" pitchFamily="18" charset="0"/>
                            <a:ea typeface="Cambria Math" panose="02040503050406030204" pitchFamily="18" charset="0"/>
                          </a:rPr>
                          <m:t>−1</m:t>
                        </m:r>
                      </m:sub>
                    </m:sSub>
                    <m:r>
                      <a:rPr lang="fr-CH" sz="2400" b="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𝛾</m:t>
                    </m:r>
                    <m:sSubSup>
                      <m:sSubSupPr>
                        <m:ctrlPr>
                          <a:rPr lang="fr-CH" sz="2400" b="0" i="1">
                            <a:latin typeface="Cambria Math" panose="02040503050406030204" pitchFamily="18" charset="0"/>
                            <a:ea typeface="Cambria Math" panose="02040503050406030204" pitchFamily="18" charset="0"/>
                          </a:rPr>
                        </m:ctrlPr>
                      </m:sSubSupPr>
                      <m:e>
                        <m:r>
                          <a:rPr lang="fr-CH" sz="2400" b="0" i="1">
                            <a:latin typeface="Cambria Math" panose="02040503050406030204" pitchFamily="18" charset="0"/>
                            <a:ea typeface="Cambria Math" panose="02040503050406030204" pitchFamily="18" charset="0"/>
                          </a:rPr>
                          <m:t>𝑋</m:t>
                        </m:r>
                      </m:e>
                      <m:sub>
                        <m:r>
                          <a:rPr lang="fr-CH" sz="2400" b="0" i="1">
                            <a:latin typeface="Cambria Math" panose="02040503050406030204" pitchFamily="18" charset="0"/>
                            <a:ea typeface="Cambria Math" panose="02040503050406030204" pitchFamily="18" charset="0"/>
                          </a:rPr>
                          <m:t>𝑡</m:t>
                        </m:r>
                        <m:r>
                          <a:rPr lang="fr-CH" sz="2400" b="0" i="1">
                            <a:latin typeface="Cambria Math" panose="02040503050406030204" pitchFamily="18" charset="0"/>
                            <a:ea typeface="Cambria Math" panose="02040503050406030204" pitchFamily="18" charset="0"/>
                          </a:rPr>
                          <m:t>−1</m:t>
                        </m:r>
                      </m:sub>
                      <m:sup>
                        <m:r>
                          <a:rPr lang="fr-CH" sz="2400" b="0" i="1">
                            <a:latin typeface="Cambria Math" panose="02040503050406030204" pitchFamily="18" charset="0"/>
                            <a:ea typeface="Cambria Math" panose="02040503050406030204" pitchFamily="18" charset="0"/>
                          </a:rPr>
                          <m:t>2</m:t>
                        </m:r>
                      </m:sup>
                    </m:sSubSup>
                  </m:oMath>
                </a14:m>
                <a:r>
                  <a:rPr lang="en-US" sz="2400" dirty="0"/>
                  <a:t>,</a:t>
                </a:r>
              </a:p>
              <a:p>
                <a:endParaRPr lang="en-US" sz="2400" dirty="0"/>
              </a:p>
              <a:p>
                <a:r>
                  <a:rPr lang="en-US" sz="2400" dirty="0"/>
                  <a:t>Where the stochastic process </a:t>
                </a:r>
                <a14:m>
                  <m:oMath xmlns:m="http://schemas.openxmlformats.org/officeDocument/2006/math">
                    <m:d>
                      <m:dPr>
                        <m:begChr m:val="{"/>
                        <m:endChr m:val="}"/>
                        <m:ctrlPr>
                          <a:rPr lang="de-CH" sz="2400" i="1">
                            <a:latin typeface="Cambria Math" panose="02040503050406030204" pitchFamily="18" charset="0"/>
                          </a:rPr>
                        </m:ctrlPr>
                      </m:dPr>
                      <m:e>
                        <m:sSub>
                          <m:sSubPr>
                            <m:ctrlPr>
                              <a:rPr lang="de-CH" sz="2400" i="1">
                                <a:latin typeface="Cambria Math" panose="02040503050406030204" pitchFamily="18" charset="0"/>
                              </a:rPr>
                            </m:ctrlPr>
                          </m:sSubPr>
                          <m:e>
                            <m:r>
                              <a:rPr lang="fr-CH" sz="2400" i="1">
                                <a:latin typeface="Cambria Math" panose="02040503050406030204" pitchFamily="18" charset="0"/>
                              </a:rPr>
                              <m:t>h</m:t>
                            </m:r>
                          </m:e>
                          <m:sub>
                            <m:r>
                              <a:rPr lang="fr-CH" sz="2400" i="1">
                                <a:latin typeface="Cambria Math" panose="02040503050406030204" pitchFamily="18" charset="0"/>
                              </a:rPr>
                              <m:t>𝑡</m:t>
                            </m:r>
                          </m:sub>
                        </m:sSub>
                      </m:e>
                    </m:d>
                  </m:oMath>
                </a14:m>
                <a:r>
                  <a:rPr lang="en-US" sz="2400" dirty="0"/>
                  <a:t>  is the so-called volatility process, then the resulting model is a GARCH(1,1)</a:t>
                </a:r>
              </a:p>
            </p:txBody>
          </p:sp>
        </mc:Choice>
        <mc:Fallback xmlns="">
          <p:sp>
            <p:nvSpPr>
              <p:cNvPr id="3" name="Content Placeholder 2">
                <a:extLst>
                  <a:ext uri="{FF2B5EF4-FFF2-40B4-BE49-F238E27FC236}">
                    <a16:creationId xmlns:a16="http://schemas.microsoft.com/office/drawing/2014/main" id="{DE4E417E-5EAD-4F59-92AC-1666CABB5F09}"/>
                  </a:ext>
                </a:extLst>
              </p:cNvPr>
              <p:cNvSpPr>
                <a:spLocks noGrp="1" noRot="1" noChangeAspect="1" noMove="1" noResize="1" noEditPoints="1" noAdjustHandles="1" noChangeArrowheads="1" noChangeShapeType="1" noTextEdit="1"/>
              </p:cNvSpPr>
              <p:nvPr>
                <p:ph idx="1"/>
              </p:nvPr>
            </p:nvSpPr>
            <p:spPr>
              <a:xfrm>
                <a:off x="655320" y="2644518"/>
                <a:ext cx="11406978" cy="4145388"/>
              </a:xfrm>
              <a:blipFill>
                <a:blip r:embed="rId2"/>
                <a:stretch>
                  <a:fillRect l="-748" t="-2059"/>
                </a:stretch>
              </a:blipFill>
            </p:spPr>
            <p:txBody>
              <a:bodyPr/>
              <a:lstStyle/>
              <a:p>
                <a:r>
                  <a:rPr lang="de-CH">
                    <a:noFill/>
                  </a:rPr>
                  <a:t> </a:t>
                </a:r>
              </a:p>
            </p:txBody>
          </p:sp>
        </mc:Fallback>
      </mc:AlternateContent>
    </p:spTree>
    <p:extLst>
      <p:ext uri="{BB962C8B-B14F-4D97-AF65-F5344CB8AC3E}">
        <p14:creationId xmlns:p14="http://schemas.microsoft.com/office/powerpoint/2010/main" val="311783940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4A8D4B-68DA-49BB-96EA-B3342978CF40}"/>
              </a:ext>
            </a:extLst>
          </p:cNvPr>
          <p:cNvSpPr>
            <a:spLocks noGrp="1"/>
          </p:cNvSpPr>
          <p:nvPr>
            <p:ph type="title"/>
          </p:nvPr>
        </p:nvSpPr>
        <p:spPr>
          <a:xfrm>
            <a:off x="655320" y="365125"/>
            <a:ext cx="9013052" cy="1623312"/>
          </a:xfrm>
        </p:spPr>
        <p:txBody>
          <a:bodyPr anchor="b">
            <a:normAutofit/>
          </a:bodyPr>
          <a:lstStyle/>
          <a:p>
            <a:r>
              <a:rPr lang="de-CH" sz="4000" dirty="0"/>
              <a:t>Weaknesses of Pearson’s rho</a:t>
            </a:r>
            <a:br>
              <a:rPr lang="de-CH" sz="4000" dirty="0"/>
            </a:br>
            <a:r>
              <a:rPr lang="de-CH" sz="4000" dirty="0"/>
              <a:t>The nonlinearity issue</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4E417E-5EAD-4F59-92AC-1666CABB5F09}"/>
                  </a:ext>
                </a:extLst>
              </p:cNvPr>
              <p:cNvSpPr>
                <a:spLocks noGrp="1"/>
              </p:cNvSpPr>
              <p:nvPr>
                <p:ph idx="1"/>
              </p:nvPr>
            </p:nvSpPr>
            <p:spPr>
              <a:xfrm>
                <a:off x="655319" y="2644518"/>
                <a:ext cx="11329157" cy="4213481"/>
              </a:xfrm>
            </p:spPr>
            <p:txBody>
              <a:bodyPr>
                <a:normAutofit/>
              </a:bodyPr>
              <a:lstStyle/>
              <a:p>
                <a:r>
                  <a:rPr lang="en-US" sz="2400" dirty="0"/>
                  <a:t>The point as far as Pearson’s </a:t>
                </a:r>
                <a:r>
                  <a:rPr lang="en-US" sz="2400" i="1" dirty="0"/>
                  <a:t> </a:t>
                </a:r>
                <a:r>
                  <a:rPr lang="en-US" sz="2400" dirty="0"/>
                  <a:t>is concerned, is that </a:t>
                </a:r>
                <a14:m>
                  <m:oMath xmlns:m="http://schemas.openxmlformats.org/officeDocument/2006/math">
                    <m:sSub>
                      <m:sSubPr>
                        <m:ctrlPr>
                          <a:rPr lang="de-CH" sz="2400" i="1">
                            <a:latin typeface="Cambria Math" panose="02040503050406030204" pitchFamily="18" charset="0"/>
                          </a:rPr>
                        </m:ctrlPr>
                      </m:sSubPr>
                      <m:e>
                        <m:r>
                          <a:rPr lang="fr-CH" sz="2400" i="1">
                            <a:latin typeface="Cambria Math" panose="02040503050406030204" pitchFamily="18" charset="0"/>
                          </a:rPr>
                          <m:t>𝑋</m:t>
                        </m:r>
                      </m:e>
                      <m:sub>
                        <m:r>
                          <a:rPr lang="fr-CH" sz="2400" i="1">
                            <a:latin typeface="Cambria Math" panose="02040503050406030204" pitchFamily="18" charset="0"/>
                          </a:rPr>
                          <m:t>𝑡</m:t>
                        </m:r>
                      </m:sub>
                    </m:sSub>
                  </m:oMath>
                </a14:m>
                <a:r>
                  <a:rPr lang="en-US" sz="2400" i="1" dirty="0"/>
                  <a:t> </a:t>
                </a:r>
                <a:r>
                  <a:rPr lang="en-US" sz="2400" dirty="0"/>
                  <a:t>and </a:t>
                </a:r>
                <a14:m>
                  <m:oMath xmlns:m="http://schemas.openxmlformats.org/officeDocument/2006/math">
                    <m:sSub>
                      <m:sSubPr>
                        <m:ctrlPr>
                          <a:rPr lang="de-CH" sz="2400" i="1">
                            <a:latin typeface="Cambria Math" panose="02040503050406030204" pitchFamily="18" charset="0"/>
                          </a:rPr>
                        </m:ctrlPr>
                      </m:sSubPr>
                      <m:e>
                        <m:r>
                          <a:rPr lang="fr-CH" sz="2400" i="1">
                            <a:latin typeface="Cambria Math" panose="02040503050406030204" pitchFamily="18" charset="0"/>
                          </a:rPr>
                          <m:t>𝑋</m:t>
                        </m:r>
                      </m:e>
                      <m:sub>
                        <m:r>
                          <a:rPr lang="fr-CH" sz="2400" b="0" i="1">
                            <a:latin typeface="Cambria Math" panose="02040503050406030204" pitchFamily="18" charset="0"/>
                          </a:rPr>
                          <m:t>𝑠</m:t>
                        </m:r>
                      </m:sub>
                    </m:sSub>
                  </m:oMath>
                </a14:m>
                <a:r>
                  <a:rPr lang="en-US" sz="2400" i="1" dirty="0"/>
                  <a:t> </a:t>
                </a:r>
                <a:r>
                  <a:rPr lang="en-US" sz="2400" dirty="0"/>
                  <a:t>are uncorrelated for </a:t>
                </a:r>
                <a14:m>
                  <m:oMath xmlns:m="http://schemas.openxmlformats.org/officeDocument/2006/math">
                    <m:r>
                      <a:rPr lang="fr-CH" sz="2400" b="0" i="1">
                        <a:latin typeface="Cambria Math" panose="02040503050406030204" pitchFamily="18" charset="0"/>
                      </a:rPr>
                      <m:t>𝑡</m:t>
                    </m:r>
                    <m:r>
                      <a:rPr lang="fr-CH" sz="2400" b="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𝑠</m:t>
                    </m:r>
                  </m:oMath>
                </a14:m>
                <a:r>
                  <a:rPr lang="en-US" sz="2400" dirty="0"/>
                  <a:t>, </a:t>
                </a:r>
              </a:p>
              <a:p>
                <a:r>
                  <a:rPr lang="en-US" sz="2400" dirty="0"/>
                  <a:t>but they are in fact strongly dependent through the volatility process </a:t>
                </a:r>
                <a14:m>
                  <m:oMath xmlns:m="http://schemas.openxmlformats.org/officeDocument/2006/math">
                    <m:d>
                      <m:dPr>
                        <m:begChr m:val="{"/>
                        <m:endChr m:val="}"/>
                        <m:ctrlPr>
                          <a:rPr lang="de-CH" sz="2400" i="1">
                            <a:latin typeface="Cambria Math" panose="02040503050406030204" pitchFamily="18" charset="0"/>
                          </a:rPr>
                        </m:ctrlPr>
                      </m:dPr>
                      <m:e>
                        <m:sSub>
                          <m:sSubPr>
                            <m:ctrlPr>
                              <a:rPr lang="de-CH" sz="2400" i="1">
                                <a:latin typeface="Cambria Math" panose="02040503050406030204" pitchFamily="18" charset="0"/>
                              </a:rPr>
                            </m:ctrlPr>
                          </m:sSubPr>
                          <m:e>
                            <m:r>
                              <a:rPr lang="fr-CH" sz="2400" i="1">
                                <a:latin typeface="Cambria Math" panose="02040503050406030204" pitchFamily="18" charset="0"/>
                              </a:rPr>
                              <m:t>h</m:t>
                            </m:r>
                          </m:e>
                          <m:sub>
                            <m:r>
                              <a:rPr lang="fr-CH" sz="2400" i="1">
                                <a:latin typeface="Cambria Math" panose="02040503050406030204" pitchFamily="18" charset="0"/>
                              </a:rPr>
                              <m:t>𝑡</m:t>
                            </m:r>
                          </m:sub>
                        </m:sSub>
                      </m:e>
                    </m:d>
                  </m:oMath>
                </a14:m>
                <a:r>
                  <a:rPr lang="en-US" sz="2400" dirty="0"/>
                  <a:t>, which can be taken to measure financial risk.</a:t>
                </a:r>
              </a:p>
              <a:p>
                <a:endParaRPr lang="en-US" sz="2400" dirty="0"/>
              </a:p>
              <a:p>
                <a:r>
                  <a:rPr lang="en-US" sz="2400" b="1" dirty="0"/>
                  <a:t>This is probably the best known and most important model class where the dependence structure of the process is not at all revealed by the autocorrelation function</a:t>
                </a:r>
                <a:r>
                  <a:rPr lang="en-US" sz="2400" dirty="0"/>
                  <a:t>.</a:t>
                </a:r>
              </a:p>
              <a:p>
                <a:r>
                  <a:rPr lang="de-CH" sz="2400" dirty="0"/>
                  <a:t>The variables </a:t>
                </a:r>
                <a:r>
                  <a:rPr lang="en-US" sz="2400" dirty="0"/>
                  <a:t>are uncorrelated, but contain a dependence structure that is very important from an economic point of view.</a:t>
                </a:r>
              </a:p>
            </p:txBody>
          </p:sp>
        </mc:Choice>
        <mc:Fallback xmlns="">
          <p:sp>
            <p:nvSpPr>
              <p:cNvPr id="3" name="Content Placeholder 2">
                <a:extLst>
                  <a:ext uri="{FF2B5EF4-FFF2-40B4-BE49-F238E27FC236}">
                    <a16:creationId xmlns:a16="http://schemas.microsoft.com/office/drawing/2014/main" id="{DE4E417E-5EAD-4F59-92AC-1666CABB5F09}"/>
                  </a:ext>
                </a:extLst>
              </p:cNvPr>
              <p:cNvSpPr>
                <a:spLocks noGrp="1" noRot="1" noChangeAspect="1" noMove="1" noResize="1" noEditPoints="1" noAdjustHandles="1" noChangeArrowheads="1" noChangeShapeType="1" noTextEdit="1"/>
              </p:cNvSpPr>
              <p:nvPr>
                <p:ph idx="1"/>
              </p:nvPr>
            </p:nvSpPr>
            <p:spPr>
              <a:xfrm>
                <a:off x="655319" y="2644518"/>
                <a:ext cx="11329157" cy="4213481"/>
              </a:xfrm>
              <a:blipFill>
                <a:blip r:embed="rId2"/>
                <a:stretch>
                  <a:fillRect l="-699" t="-2026" r="-914"/>
                </a:stretch>
              </a:blipFill>
            </p:spPr>
            <p:txBody>
              <a:bodyPr/>
              <a:lstStyle/>
              <a:p>
                <a:r>
                  <a:rPr lang="de-CH">
                    <a:noFill/>
                  </a:rPr>
                  <a:t> </a:t>
                </a:r>
              </a:p>
            </p:txBody>
          </p:sp>
        </mc:Fallback>
      </mc:AlternateContent>
    </p:spTree>
    <p:extLst>
      <p:ext uri="{BB962C8B-B14F-4D97-AF65-F5344CB8AC3E}">
        <p14:creationId xmlns:p14="http://schemas.microsoft.com/office/powerpoint/2010/main" val="166133507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BDFB2B-C1AA-4BB0-A085-67FA6D9D60FF}"/>
              </a:ext>
            </a:extLst>
          </p:cNvPr>
          <p:cNvSpPr>
            <a:spLocks noGrp="1"/>
          </p:cNvSpPr>
          <p:nvPr>
            <p:ph type="title"/>
          </p:nvPr>
        </p:nvSpPr>
        <p:spPr>
          <a:xfrm>
            <a:off x="655320" y="365125"/>
            <a:ext cx="9013052" cy="1623312"/>
          </a:xfrm>
        </p:spPr>
        <p:txBody>
          <a:bodyPr anchor="b">
            <a:normAutofit/>
          </a:bodyPr>
          <a:lstStyle/>
          <a:p>
            <a:r>
              <a:rPr lang="en-US" sz="4000"/>
              <a:t>Change of correlation regime during crises</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8FEE19-41F3-4B85-B25B-2F2E1D9D30CD}"/>
              </a:ext>
            </a:extLst>
          </p:cNvPr>
          <p:cNvSpPr>
            <a:spLocks noGrp="1"/>
          </p:cNvSpPr>
          <p:nvPr>
            <p:ph idx="1"/>
          </p:nvPr>
        </p:nvSpPr>
        <p:spPr>
          <a:xfrm>
            <a:off x="655319" y="2644518"/>
            <a:ext cx="11445889" cy="4057833"/>
          </a:xfrm>
        </p:spPr>
        <p:txBody>
          <a:bodyPr>
            <a:normAutofit/>
          </a:bodyPr>
          <a:lstStyle/>
          <a:p>
            <a:r>
              <a:rPr lang="en-US" sz="2400" dirty="0"/>
              <a:t>Correlation between stock prices or between indices tends to increase when things go very bad.</a:t>
            </a:r>
          </a:p>
          <a:p>
            <a:r>
              <a:rPr lang="en-US" sz="2400" dirty="0"/>
              <a:t>On credit correlation derivatives markets, increased a lot during the last crisis: it jumped quite rapidly from levels around 0.4 to levels between 0.95 and 1, and stayed at this unusually high level during several weeks.</a:t>
            </a:r>
          </a:p>
          <a:p>
            <a:r>
              <a:rPr lang="en-US" sz="2400" dirty="0"/>
              <a:t>Econometricians have long looked for a formal statistical way of describing the shifting region-like dependence structure of financial markets.</a:t>
            </a:r>
            <a:endParaRPr lang="de-CH" sz="2400" dirty="0"/>
          </a:p>
        </p:txBody>
      </p:sp>
    </p:spTree>
    <p:extLst>
      <p:ext uri="{BB962C8B-B14F-4D97-AF65-F5344CB8AC3E}">
        <p14:creationId xmlns:p14="http://schemas.microsoft.com/office/powerpoint/2010/main" val="214809002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BDFB2B-C1AA-4BB0-A085-67FA6D9D60FF}"/>
              </a:ext>
            </a:extLst>
          </p:cNvPr>
          <p:cNvSpPr>
            <a:spLocks noGrp="1"/>
          </p:cNvSpPr>
          <p:nvPr>
            <p:ph type="title"/>
          </p:nvPr>
        </p:nvSpPr>
        <p:spPr>
          <a:xfrm>
            <a:off x="655320" y="365125"/>
            <a:ext cx="9013052" cy="1623312"/>
          </a:xfrm>
        </p:spPr>
        <p:txBody>
          <a:bodyPr anchor="b">
            <a:normAutofit/>
          </a:bodyPr>
          <a:lstStyle/>
          <a:p>
            <a:r>
              <a:rPr lang="en-US" sz="4000"/>
              <a:t>Change of correlation regime during crises</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8FEE19-41F3-4B85-B25B-2F2E1D9D30CD}"/>
              </a:ext>
            </a:extLst>
          </p:cNvPr>
          <p:cNvSpPr>
            <a:spLocks noGrp="1"/>
          </p:cNvSpPr>
          <p:nvPr>
            <p:ph idx="1"/>
          </p:nvPr>
        </p:nvSpPr>
        <p:spPr>
          <a:xfrm>
            <a:off x="655319" y="2644518"/>
            <a:ext cx="11445889" cy="4135661"/>
          </a:xfrm>
        </p:spPr>
        <p:txBody>
          <a:bodyPr>
            <a:normAutofit/>
          </a:bodyPr>
          <a:lstStyle/>
          <a:p>
            <a:r>
              <a:rPr lang="en-US" sz="2400" dirty="0"/>
              <a:t>It is obvious that when the market is going down there is a stronger dependence between financial objects, and very strong in case of a panic.</a:t>
            </a:r>
          </a:p>
          <a:p>
            <a:endParaRPr lang="en-US" sz="2400" dirty="0"/>
          </a:p>
          <a:p>
            <a:r>
              <a:rPr lang="de-CH" sz="2400" dirty="0"/>
              <a:t>Similar effects, </a:t>
            </a:r>
            <a:r>
              <a:rPr lang="en-US" sz="2400" dirty="0"/>
              <a:t>but perhaps not quite so strong, appear when the market is going up.</a:t>
            </a:r>
            <a:endParaRPr lang="de-CH" sz="2400" dirty="0"/>
          </a:p>
        </p:txBody>
      </p:sp>
    </p:spTree>
    <p:extLst>
      <p:ext uri="{BB962C8B-B14F-4D97-AF65-F5344CB8AC3E}">
        <p14:creationId xmlns:p14="http://schemas.microsoft.com/office/powerpoint/2010/main" val="120509455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FF8D85-2555-4BB7-9B96-51425B85905B}"/>
              </a:ext>
            </a:extLst>
          </p:cNvPr>
          <p:cNvSpPr>
            <a:spLocks noGrp="1"/>
          </p:cNvSpPr>
          <p:nvPr>
            <p:ph type="title"/>
          </p:nvPr>
        </p:nvSpPr>
        <p:spPr>
          <a:xfrm>
            <a:off x="655320" y="365125"/>
            <a:ext cx="9013052" cy="1623312"/>
          </a:xfrm>
        </p:spPr>
        <p:txBody>
          <a:bodyPr anchor="b">
            <a:normAutofit/>
          </a:bodyPr>
          <a:lstStyle/>
          <a:p>
            <a:r>
              <a:rPr lang="fr-CH" sz="4000"/>
              <a:t>Positive and negative dependence</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CA0612-65D3-4241-A7E9-27E736C67D56}"/>
              </a:ext>
            </a:extLst>
          </p:cNvPr>
          <p:cNvSpPr>
            <a:spLocks noGrp="1"/>
          </p:cNvSpPr>
          <p:nvPr>
            <p:ph idx="1"/>
          </p:nvPr>
        </p:nvSpPr>
        <p:spPr>
          <a:xfrm>
            <a:off x="655320" y="2644518"/>
            <a:ext cx="11406978" cy="3327251"/>
          </a:xfrm>
        </p:spPr>
        <p:txBody>
          <a:bodyPr>
            <a:noAutofit/>
          </a:bodyPr>
          <a:lstStyle/>
          <a:p>
            <a:r>
              <a:rPr lang="en-US" sz="2400" dirty="0"/>
              <a:t>Dependence structure between asset prices affects risk measures and portfolio selection</a:t>
            </a:r>
          </a:p>
          <a:p>
            <a:endParaRPr lang="en-US" sz="2400" dirty="0"/>
          </a:p>
          <a:p>
            <a:r>
              <a:rPr lang="en-US" sz="2400" dirty="0"/>
              <a:t>Main risk in large portfolios is occurrence of many joint default events or simultaneous </a:t>
            </a:r>
            <a:r>
              <a:rPr lang="de-CH" sz="2400" dirty="0"/>
              <a:t>downside evolution of prices</a:t>
            </a:r>
          </a:p>
          <a:p>
            <a:endParaRPr lang="de-CH" sz="2400" dirty="0"/>
          </a:p>
          <a:p>
            <a:r>
              <a:rPr lang="en-US" sz="2400" dirty="0"/>
              <a:t>What we have seen so far are functionalities that  do not distinguish between positive and negative dependence, and they are not local. </a:t>
            </a:r>
          </a:p>
          <a:p>
            <a:r>
              <a:rPr lang="en-US" sz="2400" dirty="0"/>
              <a:t>Thus not allowing for stronger dependence in multivariate tails as is felt intuitively is the case for data in finance.</a:t>
            </a:r>
            <a:endParaRPr lang="de-CH" sz="2400" dirty="0"/>
          </a:p>
        </p:txBody>
      </p:sp>
    </p:spTree>
    <p:extLst>
      <p:ext uri="{BB962C8B-B14F-4D97-AF65-F5344CB8AC3E}">
        <p14:creationId xmlns:p14="http://schemas.microsoft.com/office/powerpoint/2010/main" val="37133508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140117-1172-49AD-8C79-7570BBB58ADC}"/>
              </a:ext>
            </a:extLst>
          </p:cNvPr>
          <p:cNvSpPr>
            <a:spLocks noGrp="1"/>
          </p:cNvSpPr>
          <p:nvPr>
            <p:ph type="title"/>
          </p:nvPr>
        </p:nvSpPr>
        <p:spPr>
          <a:xfrm>
            <a:off x="655320" y="365125"/>
            <a:ext cx="9013052" cy="1623312"/>
          </a:xfrm>
        </p:spPr>
        <p:txBody>
          <a:bodyPr anchor="b">
            <a:normAutofit/>
          </a:bodyPr>
          <a:lstStyle/>
          <a:p>
            <a:r>
              <a:rPr lang="fr-CH" sz="4000"/>
              <a:t>Introduction: What is Risk?</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111779-347B-4261-AA4C-1710C5F1F79C}"/>
              </a:ext>
            </a:extLst>
          </p:cNvPr>
          <p:cNvSpPr>
            <a:spLocks noGrp="1"/>
          </p:cNvSpPr>
          <p:nvPr>
            <p:ph idx="1"/>
          </p:nvPr>
        </p:nvSpPr>
        <p:spPr>
          <a:xfrm>
            <a:off x="655320" y="2644518"/>
            <a:ext cx="9013052" cy="3327251"/>
          </a:xfrm>
        </p:spPr>
        <p:txBody>
          <a:bodyPr>
            <a:noAutofit/>
          </a:bodyPr>
          <a:lstStyle/>
          <a:p>
            <a:r>
              <a:rPr lang="en-US" sz="2000" dirty="0"/>
              <a:t>A simple definition of risk:</a:t>
            </a:r>
          </a:p>
          <a:p>
            <a:pPr marL="0" indent="0">
              <a:buNone/>
            </a:pPr>
            <a:endParaRPr lang="en-US" sz="2000" dirty="0"/>
          </a:p>
          <a:p>
            <a:pPr marL="0" indent="0">
              <a:buNone/>
            </a:pPr>
            <a:r>
              <a:rPr lang="en-US" sz="2000" b="1" i="1" dirty="0"/>
              <a:t>The chance (or probability) of a deviation from an anticipated outcome.</a:t>
            </a:r>
          </a:p>
          <a:p>
            <a:pPr marL="0" indent="0">
              <a:buNone/>
            </a:pPr>
            <a:endParaRPr lang="en-US" sz="2000" b="1" i="1" dirty="0"/>
          </a:p>
          <a:p>
            <a:r>
              <a:rPr lang="en-US" sz="2000" dirty="0"/>
              <a:t>We can attach probabilities to risk. Therefore, it can be measured, estimated or calculated in some way. Risk can therefore be quantified and expressed as a parameter, number or value. </a:t>
            </a:r>
          </a:p>
          <a:p>
            <a:r>
              <a:rPr lang="en-US" sz="2000" dirty="0"/>
              <a:t>Risk is concerned not just with the extent or probabilities of potential losses but with deviations from the expected outcome. </a:t>
            </a:r>
          </a:p>
          <a:p>
            <a:r>
              <a:rPr lang="en-US" sz="2000" dirty="0"/>
              <a:t>It is the extent to which the actual result may deviate from the expected result that makes a situation risky.</a:t>
            </a:r>
            <a:endParaRPr lang="de-CH" sz="2000" dirty="0"/>
          </a:p>
        </p:txBody>
      </p:sp>
    </p:spTree>
    <p:extLst>
      <p:ext uri="{BB962C8B-B14F-4D97-AF65-F5344CB8AC3E}">
        <p14:creationId xmlns:p14="http://schemas.microsoft.com/office/powerpoint/2010/main" val="245911092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866298-6E7E-4C6D-A08E-114371CA9172}"/>
              </a:ext>
            </a:extLst>
          </p:cNvPr>
          <p:cNvSpPr>
            <a:spLocks noGrp="1"/>
          </p:cNvSpPr>
          <p:nvPr>
            <p:ph type="title"/>
          </p:nvPr>
        </p:nvSpPr>
        <p:spPr>
          <a:xfrm>
            <a:off x="655320" y="365125"/>
            <a:ext cx="9013052" cy="1623312"/>
          </a:xfrm>
        </p:spPr>
        <p:txBody>
          <a:bodyPr anchor="b">
            <a:normAutofit/>
          </a:bodyPr>
          <a:lstStyle/>
          <a:p>
            <a:r>
              <a:rPr lang="fr-CH" sz="4000" dirty="0"/>
              <a:t>PQD</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6B6FBB-3DEF-4F3F-B882-5F074ABB7BEC}"/>
                  </a:ext>
                </a:extLst>
              </p:cNvPr>
              <p:cNvSpPr>
                <a:spLocks noGrp="1"/>
              </p:cNvSpPr>
              <p:nvPr>
                <p:ph idx="1"/>
              </p:nvPr>
            </p:nvSpPr>
            <p:spPr>
              <a:xfrm>
                <a:off x="655320" y="2644518"/>
                <a:ext cx="11406978" cy="3327251"/>
              </a:xfrm>
            </p:spPr>
            <p:txBody>
              <a:bodyPr>
                <a:normAutofit/>
              </a:bodyPr>
              <a:lstStyle/>
              <a:p>
                <a:r>
                  <a:rPr lang="de-CH" sz="2400" dirty="0"/>
                  <a:t>Positive Quadrant Dependence (PQD) describes clustering behavior</a:t>
                </a:r>
              </a:p>
              <a:p>
                <a:r>
                  <a:rPr lang="de-CH" sz="2400" i="1" dirty="0"/>
                  <a:t>Definition </a:t>
                </a:r>
                <a:r>
                  <a:rPr lang="de-CH" sz="2400" dirty="0"/>
                  <a:t>:</a:t>
                </a:r>
              </a:p>
              <a:p>
                <a:pPr marL="0" indent="0">
                  <a:buNone/>
                </a:pPr>
                <a:r>
                  <a:rPr lang="en-US" sz="2400" dirty="0"/>
                  <a:t>PQD if probability that two random variables are small is at least as great as it would be </a:t>
                </a:r>
                <a:r>
                  <a:rPr lang="de-CH" sz="2400" dirty="0"/>
                  <a:t>were they independent.</a:t>
                </a:r>
              </a:p>
              <a:p>
                <a:pPr marL="0" indent="0">
                  <a:buNone/>
                </a:pPr>
                <a:endParaRPr lang="fr-CH" sz="2400" b="0" i="1" dirty="0">
                  <a:latin typeface="Cambria Math" panose="02040503050406030204" pitchFamily="18" charset="0"/>
                </a:endParaRPr>
              </a:p>
              <a:p>
                <a:pPr marL="0" indent="0">
                  <a:buNone/>
                </a:pPr>
                <a14:m>
                  <m:oMath xmlns:m="http://schemas.openxmlformats.org/officeDocument/2006/math">
                    <m:r>
                      <a:rPr lang="fr-CH" sz="2400" b="0" i="1">
                        <a:latin typeface="Cambria Math" panose="02040503050406030204" pitchFamily="18" charset="0"/>
                      </a:rPr>
                      <m:t>𝑃</m:t>
                    </m:r>
                    <m:d>
                      <m:dPr>
                        <m:ctrlPr>
                          <a:rPr lang="fr-CH" sz="2400" b="0" i="1">
                            <a:latin typeface="Cambria Math" panose="02040503050406030204" pitchFamily="18" charset="0"/>
                          </a:rPr>
                        </m:ctrlPr>
                      </m:dPr>
                      <m:e>
                        <m:r>
                          <a:rPr lang="fr-CH" sz="2400" b="0" i="1">
                            <a:latin typeface="Cambria Math" panose="02040503050406030204" pitchFamily="18" charset="0"/>
                          </a:rPr>
                          <m:t>𝑋</m:t>
                        </m:r>
                        <m:r>
                          <a:rPr lang="fr-CH" sz="2400" b="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𝑥</m:t>
                        </m:r>
                        <m:r>
                          <a:rPr lang="fr-CH" sz="2400" b="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𝑌</m:t>
                        </m:r>
                        <m:r>
                          <a:rPr lang="fr-CH" sz="2400" b="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𝑦</m:t>
                        </m:r>
                      </m:e>
                    </m:d>
                    <m:r>
                      <a:rPr lang="fr-CH" sz="2400" b="0" i="1">
                        <a:latin typeface="Cambria Math" panose="02040503050406030204" pitchFamily="18" charset="0"/>
                        <a:ea typeface="Cambria Math" panose="02040503050406030204" pitchFamily="18" charset="0"/>
                      </a:rPr>
                      <m:t>≥</m:t>
                    </m:r>
                  </m:oMath>
                </a14:m>
                <a:r>
                  <a:rPr lang="fr-CH" sz="2400" dirty="0"/>
                  <a:t> </a:t>
                </a:r>
                <a14:m>
                  <m:oMath xmlns:m="http://schemas.openxmlformats.org/officeDocument/2006/math">
                    <m:r>
                      <a:rPr lang="fr-CH" sz="2400" i="1">
                        <a:latin typeface="Cambria Math" panose="02040503050406030204" pitchFamily="18" charset="0"/>
                      </a:rPr>
                      <m:t>𝑃</m:t>
                    </m:r>
                    <m:d>
                      <m:dPr>
                        <m:ctrlPr>
                          <a:rPr lang="fr-CH" sz="2400" i="1">
                            <a:latin typeface="Cambria Math" panose="02040503050406030204" pitchFamily="18" charset="0"/>
                          </a:rPr>
                        </m:ctrlPr>
                      </m:dPr>
                      <m:e>
                        <m:r>
                          <a:rPr lang="fr-CH" sz="2400" i="1">
                            <a:latin typeface="Cambria Math" panose="02040503050406030204" pitchFamily="18" charset="0"/>
                          </a:rPr>
                          <m:t>𝑋</m:t>
                        </m:r>
                        <m:r>
                          <a:rPr lang="fr-CH" sz="2400" i="1">
                            <a:latin typeface="Cambria Math" panose="02040503050406030204" pitchFamily="18" charset="0"/>
                            <a:ea typeface="Cambria Math" panose="02040503050406030204" pitchFamily="18" charset="0"/>
                          </a:rPr>
                          <m:t>≤</m:t>
                        </m:r>
                        <m:r>
                          <a:rPr lang="fr-CH" sz="2400" i="1">
                            <a:latin typeface="Cambria Math" panose="02040503050406030204" pitchFamily="18" charset="0"/>
                            <a:ea typeface="Cambria Math" panose="02040503050406030204" pitchFamily="18" charset="0"/>
                          </a:rPr>
                          <m:t>𝑥</m:t>
                        </m:r>
                      </m:e>
                    </m:d>
                    <m:r>
                      <a:rPr lang="fr-CH" sz="2400" i="1">
                        <a:latin typeface="Cambria Math" panose="02040503050406030204" pitchFamily="18" charset="0"/>
                      </a:rPr>
                      <m:t>𝑃</m:t>
                    </m:r>
                    <m:d>
                      <m:dPr>
                        <m:ctrlPr>
                          <a:rPr lang="fr-CH" sz="2400" i="1">
                            <a:latin typeface="Cambria Math" panose="02040503050406030204" pitchFamily="18" charset="0"/>
                          </a:rPr>
                        </m:ctrlPr>
                      </m:dPr>
                      <m:e>
                        <m:r>
                          <a:rPr lang="fr-CH" sz="2400" i="1">
                            <a:latin typeface="Cambria Math" panose="02040503050406030204" pitchFamily="18" charset="0"/>
                            <a:ea typeface="Cambria Math" panose="02040503050406030204" pitchFamily="18" charset="0"/>
                          </a:rPr>
                          <m:t>𝑌</m:t>
                        </m:r>
                        <m:r>
                          <a:rPr lang="fr-CH" sz="2400" i="1">
                            <a:latin typeface="Cambria Math" panose="02040503050406030204" pitchFamily="18" charset="0"/>
                            <a:ea typeface="Cambria Math" panose="02040503050406030204" pitchFamily="18" charset="0"/>
                          </a:rPr>
                          <m:t>≤</m:t>
                        </m:r>
                        <m:r>
                          <a:rPr lang="fr-CH" sz="2400" i="1">
                            <a:latin typeface="Cambria Math" panose="02040503050406030204" pitchFamily="18" charset="0"/>
                            <a:ea typeface="Cambria Math" panose="02040503050406030204" pitchFamily="18" charset="0"/>
                          </a:rPr>
                          <m:t>𝑦</m:t>
                        </m:r>
                      </m:e>
                    </m:d>
                  </m:oMath>
                </a14:m>
                <a:r>
                  <a:rPr lang="de-CH" sz="2400" dirty="0"/>
                  <a:t> for all </a:t>
                </a:r>
                <a14:m>
                  <m:oMath xmlns:m="http://schemas.openxmlformats.org/officeDocument/2006/math">
                    <m:d>
                      <m:dPr>
                        <m:ctrlPr>
                          <a:rPr lang="de-CH" sz="2400" i="1">
                            <a:latin typeface="Cambria Math" panose="02040503050406030204" pitchFamily="18" charset="0"/>
                          </a:rPr>
                        </m:ctrlPr>
                      </m:dPr>
                      <m:e>
                        <m:r>
                          <a:rPr lang="fr-CH" sz="2400" b="0" i="1">
                            <a:latin typeface="Cambria Math" panose="02040503050406030204" pitchFamily="18" charset="0"/>
                          </a:rPr>
                          <m:t>𝑥</m:t>
                        </m:r>
                        <m:r>
                          <a:rPr lang="fr-CH" sz="2400" b="0" i="1">
                            <a:latin typeface="Cambria Math" panose="02040503050406030204" pitchFamily="18" charset="0"/>
                          </a:rPr>
                          <m:t>,</m:t>
                        </m:r>
                        <m:r>
                          <a:rPr lang="fr-CH" sz="2400" b="0" i="1">
                            <a:latin typeface="Cambria Math" panose="02040503050406030204" pitchFamily="18" charset="0"/>
                          </a:rPr>
                          <m:t>𝑦</m:t>
                        </m:r>
                      </m:e>
                    </m:d>
                    <m:r>
                      <a:rPr lang="fr-CH" sz="2400" b="0" i="1">
                        <a:latin typeface="Cambria Math" panose="02040503050406030204" pitchFamily="18" charset="0"/>
                      </a:rPr>
                      <m:t>.</m:t>
                    </m:r>
                  </m:oMath>
                </a14:m>
                <a:endParaRPr lang="fr-CH" sz="2400" b="0" dirty="0"/>
              </a:p>
              <a:p>
                <a:pPr marL="0" indent="0">
                  <a:buNone/>
                </a:pPr>
                <a:endParaRPr lang="de-CH" sz="2000" dirty="0"/>
              </a:p>
            </p:txBody>
          </p:sp>
        </mc:Choice>
        <mc:Fallback xmlns="">
          <p:sp>
            <p:nvSpPr>
              <p:cNvPr id="3" name="Content Placeholder 2">
                <a:extLst>
                  <a:ext uri="{FF2B5EF4-FFF2-40B4-BE49-F238E27FC236}">
                    <a16:creationId xmlns:a16="http://schemas.microsoft.com/office/drawing/2014/main" id="{FD6B6FBB-3DEF-4F3F-B882-5F074ABB7BEC}"/>
                  </a:ext>
                </a:extLst>
              </p:cNvPr>
              <p:cNvSpPr>
                <a:spLocks noGrp="1" noRot="1" noChangeAspect="1" noMove="1" noResize="1" noEditPoints="1" noAdjustHandles="1" noChangeArrowheads="1" noChangeShapeType="1" noTextEdit="1"/>
              </p:cNvSpPr>
              <p:nvPr>
                <p:ph idx="1"/>
              </p:nvPr>
            </p:nvSpPr>
            <p:spPr>
              <a:xfrm>
                <a:off x="655320" y="2644518"/>
                <a:ext cx="11406978" cy="3327251"/>
              </a:xfrm>
              <a:blipFill>
                <a:blip r:embed="rId2"/>
                <a:stretch>
                  <a:fillRect l="-855" t="-2564"/>
                </a:stretch>
              </a:blipFill>
            </p:spPr>
            <p:txBody>
              <a:bodyPr/>
              <a:lstStyle/>
              <a:p>
                <a:r>
                  <a:rPr lang="de-CH">
                    <a:noFill/>
                  </a:rPr>
                  <a:t> </a:t>
                </a:r>
              </a:p>
            </p:txBody>
          </p:sp>
        </mc:Fallback>
      </mc:AlternateContent>
    </p:spTree>
    <p:extLst>
      <p:ext uri="{BB962C8B-B14F-4D97-AF65-F5344CB8AC3E}">
        <p14:creationId xmlns:p14="http://schemas.microsoft.com/office/powerpoint/2010/main" val="298751107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866298-6E7E-4C6D-A08E-114371CA9172}"/>
              </a:ext>
            </a:extLst>
          </p:cNvPr>
          <p:cNvSpPr>
            <a:spLocks noGrp="1"/>
          </p:cNvSpPr>
          <p:nvPr>
            <p:ph type="title"/>
          </p:nvPr>
        </p:nvSpPr>
        <p:spPr>
          <a:xfrm>
            <a:off x="655320" y="365125"/>
            <a:ext cx="9013052" cy="1065114"/>
          </a:xfrm>
        </p:spPr>
        <p:txBody>
          <a:bodyPr anchor="b">
            <a:normAutofit/>
          </a:bodyPr>
          <a:lstStyle/>
          <a:p>
            <a:r>
              <a:rPr lang="fr-CH" sz="4000" dirty="0"/>
              <a:t>PQD</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6B6FBB-3DEF-4F3F-B882-5F074ABB7BEC}"/>
                  </a:ext>
                </a:extLst>
              </p:cNvPr>
              <p:cNvSpPr>
                <a:spLocks noGrp="1"/>
              </p:cNvSpPr>
              <p:nvPr>
                <p:ph idx="1"/>
              </p:nvPr>
            </p:nvSpPr>
            <p:spPr>
              <a:xfrm>
                <a:off x="655319" y="2644518"/>
                <a:ext cx="11436161" cy="3327251"/>
              </a:xfrm>
            </p:spPr>
            <p:txBody>
              <a:bodyPr>
                <a:noAutofit/>
              </a:bodyPr>
              <a:lstStyle/>
              <a:p>
                <a:r>
                  <a:rPr lang="en-US" sz="2400" dirty="0"/>
                  <a:t>It follows immediately from definitions that if (</a:t>
                </a:r>
                <a:r>
                  <a:rPr lang="en-US" sz="2400" i="1" dirty="0"/>
                  <a:t>X, Y </a:t>
                </a:r>
                <a:r>
                  <a:rPr lang="en-US" sz="2400" dirty="0"/>
                  <a:t>) is positively quadrant dependent,</a:t>
                </a:r>
                <a:r>
                  <a:rPr lang="de-CH" sz="2400" dirty="0"/>
                  <a:t> then for the Pearson’s </a:t>
                </a:r>
                <a14:m>
                  <m:oMath xmlns:m="http://schemas.openxmlformats.org/officeDocument/2006/math">
                    <m:r>
                      <a:rPr lang="de-CH" sz="2400" i="1">
                        <a:latin typeface="Cambria Math" panose="02040503050406030204" pitchFamily="18" charset="0"/>
                        <a:ea typeface="Cambria Math" panose="02040503050406030204" pitchFamily="18" charset="0"/>
                      </a:rPr>
                      <m:t>𝜌</m:t>
                    </m:r>
                    <m:r>
                      <a:rPr lang="fr-CH" sz="2400" b="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𝜌</m:t>
                    </m:r>
                    <m:r>
                      <a:rPr lang="fr-CH" sz="2400" b="0" i="1">
                        <a:latin typeface="Cambria Math" panose="02040503050406030204" pitchFamily="18" charset="0"/>
                        <a:ea typeface="Cambria Math" panose="02040503050406030204" pitchFamily="18" charset="0"/>
                      </a:rPr>
                      <m:t> ≥0 </m:t>
                    </m:r>
                  </m:oMath>
                </a14:m>
                <a:r>
                  <a:rPr lang="de-CH" sz="2400" dirty="0"/>
                  <a:t>. Similarly, it is that if </a:t>
                </a:r>
                <a14:m>
                  <m:oMath xmlns:m="http://schemas.openxmlformats.org/officeDocument/2006/math">
                    <m:sSub>
                      <m:sSubPr>
                        <m:ctrlPr>
                          <a:rPr lang="de-CH" sz="2400" i="1">
                            <a:latin typeface="Cambria Math" panose="02040503050406030204" pitchFamily="18" charset="0"/>
                          </a:rPr>
                        </m:ctrlPr>
                      </m:sSubPr>
                      <m:e>
                        <m:r>
                          <a:rPr lang="fr-CH" sz="2400" b="0" i="1">
                            <a:latin typeface="Cambria Math" panose="02040503050406030204" pitchFamily="18" charset="0"/>
                          </a:rPr>
                          <m:t>𝐹</m:t>
                        </m:r>
                      </m:e>
                      <m:sub>
                        <m:r>
                          <a:rPr lang="fr-CH" sz="2400" b="0" i="1">
                            <a:latin typeface="Cambria Math" panose="02040503050406030204" pitchFamily="18" charset="0"/>
                          </a:rPr>
                          <m:t>𝑋</m:t>
                        </m:r>
                        <m:r>
                          <a:rPr lang="fr-CH" sz="2400" b="0" i="1">
                            <a:latin typeface="Cambria Math" panose="02040503050406030204" pitchFamily="18" charset="0"/>
                          </a:rPr>
                          <m:t>,</m:t>
                        </m:r>
                        <m:r>
                          <a:rPr lang="fr-CH" sz="2400" b="0" i="1">
                            <a:latin typeface="Cambria Math" panose="02040503050406030204" pitchFamily="18" charset="0"/>
                          </a:rPr>
                          <m:t>𝑌</m:t>
                        </m:r>
                      </m:sub>
                    </m:sSub>
                    <m:r>
                      <a:rPr lang="fr-CH" sz="2400" b="0" i="0">
                        <a:latin typeface="Cambria Math" panose="02040503050406030204" pitchFamily="18" charset="0"/>
                      </a:rPr>
                      <m:t> </m:t>
                    </m:r>
                  </m:oMath>
                </a14:m>
                <a:r>
                  <a:rPr lang="de-CH" sz="2400" dirty="0"/>
                  <a:t> is positively quadrant dependent, then Kendall’s </a:t>
                </a:r>
                <a14:m>
                  <m:oMath xmlns:m="http://schemas.openxmlformats.org/officeDocument/2006/math">
                    <m:r>
                      <a:rPr lang="de-CH" sz="2400" i="1">
                        <a:latin typeface="Cambria Math" panose="02040503050406030204" pitchFamily="18" charset="0"/>
                        <a:ea typeface="Cambria Math" panose="02040503050406030204" pitchFamily="18" charset="0"/>
                      </a:rPr>
                      <m:t>𝜏</m:t>
                    </m:r>
                  </m:oMath>
                </a14:m>
                <a:r>
                  <a:rPr lang="de-CH" sz="2400" dirty="0"/>
                  <a:t>, Spearman’s </a:t>
                </a:r>
                <a14:m>
                  <m:oMath xmlns:m="http://schemas.openxmlformats.org/officeDocument/2006/math">
                    <m:r>
                      <a:rPr lang="de-CH" sz="2400" i="1">
                        <a:latin typeface="Cambria Math" panose="02040503050406030204" pitchFamily="18" charset="0"/>
                        <a:ea typeface="Cambria Math" panose="02040503050406030204" pitchFamily="18" charset="0"/>
                      </a:rPr>
                      <m:t>𝜌</m:t>
                    </m:r>
                  </m:oMath>
                </a14:m>
                <a:r>
                  <a:rPr lang="de-CH" sz="2400" dirty="0"/>
                  <a:t> are all non-negative.</a:t>
                </a:r>
              </a:p>
              <a:p>
                <a:r>
                  <a:rPr lang="en-US" sz="2400" dirty="0"/>
                  <a:t>PQD also allows risk manager to compare the sum of PQD with corresponding sum </a:t>
                </a:r>
                <a:r>
                  <a:rPr lang="de-CH" sz="2400" dirty="0"/>
                  <a:t>under independence assumption.</a:t>
                </a:r>
              </a:p>
              <a:p>
                <a:r>
                  <a:rPr lang="de-CH" sz="2400" dirty="0"/>
                  <a:t>Comparison is </a:t>
                </a:r>
                <a:r>
                  <a:rPr lang="en-US" sz="2400" dirty="0"/>
                  <a:t>in the sense of stochastic orderings.</a:t>
                </a:r>
              </a:p>
              <a:p>
                <a:pPr marL="0" indent="0">
                  <a:buNone/>
                </a:pPr>
                <a:endParaRPr lang="de-CH" sz="2400" dirty="0"/>
              </a:p>
              <a:p>
                <a:pPr marL="0" indent="0">
                  <a:buNone/>
                </a:pPr>
                <a:r>
                  <a:rPr lang="de-CH" sz="2400" dirty="0"/>
                  <a:t>Thus</a:t>
                </a:r>
              </a:p>
              <a:p>
                <a:pPr marL="0" indent="0">
                  <a:buNone/>
                </a:pPr>
                <a:r>
                  <a:rPr lang="de-CH" sz="2400" dirty="0"/>
                  <a:t>Need of testing procedures for presence of PQD</a:t>
                </a:r>
              </a:p>
            </p:txBody>
          </p:sp>
        </mc:Choice>
        <mc:Fallback xmlns="">
          <p:sp>
            <p:nvSpPr>
              <p:cNvPr id="3" name="Content Placeholder 2">
                <a:extLst>
                  <a:ext uri="{FF2B5EF4-FFF2-40B4-BE49-F238E27FC236}">
                    <a16:creationId xmlns:a16="http://schemas.microsoft.com/office/drawing/2014/main" id="{FD6B6FBB-3DEF-4F3F-B882-5F074ABB7BEC}"/>
                  </a:ext>
                </a:extLst>
              </p:cNvPr>
              <p:cNvSpPr>
                <a:spLocks noGrp="1" noRot="1" noChangeAspect="1" noMove="1" noResize="1" noEditPoints="1" noAdjustHandles="1" noChangeArrowheads="1" noChangeShapeType="1" noTextEdit="1"/>
              </p:cNvSpPr>
              <p:nvPr>
                <p:ph idx="1"/>
              </p:nvPr>
            </p:nvSpPr>
            <p:spPr>
              <a:xfrm>
                <a:off x="655319" y="2644518"/>
                <a:ext cx="11436161" cy="3327251"/>
              </a:xfrm>
              <a:blipFill>
                <a:blip r:embed="rId2"/>
                <a:stretch>
                  <a:fillRect l="-799" t="-2564" r="-1119" b="-15385"/>
                </a:stretch>
              </a:blipFill>
            </p:spPr>
            <p:txBody>
              <a:bodyPr/>
              <a:lstStyle/>
              <a:p>
                <a:r>
                  <a:rPr lang="de-CH">
                    <a:noFill/>
                  </a:rPr>
                  <a:t> </a:t>
                </a:r>
              </a:p>
            </p:txBody>
          </p:sp>
        </mc:Fallback>
      </mc:AlternateContent>
    </p:spTree>
    <p:extLst>
      <p:ext uri="{BB962C8B-B14F-4D97-AF65-F5344CB8AC3E}">
        <p14:creationId xmlns:p14="http://schemas.microsoft.com/office/powerpoint/2010/main" val="188997120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4DE3ED-568A-450C-8BC8-7E8312EB4169}"/>
              </a:ext>
            </a:extLst>
          </p:cNvPr>
          <p:cNvSpPr>
            <a:spLocks noGrp="1"/>
          </p:cNvSpPr>
          <p:nvPr>
            <p:ph type="title"/>
          </p:nvPr>
        </p:nvSpPr>
        <p:spPr>
          <a:xfrm>
            <a:off x="655320" y="365125"/>
            <a:ext cx="9013052" cy="1623312"/>
          </a:xfrm>
        </p:spPr>
        <p:txBody>
          <a:bodyPr anchor="b">
            <a:normAutofit/>
          </a:bodyPr>
          <a:lstStyle/>
          <a:p>
            <a:r>
              <a:rPr lang="de-CH" sz="4000" b="1" dirty="0"/>
              <a:t>Stochastic orderings</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5FF1BE-067E-401E-B65C-1002809B7ADD}"/>
                  </a:ext>
                </a:extLst>
              </p:cNvPr>
              <p:cNvSpPr>
                <a:spLocks noGrp="1"/>
              </p:cNvSpPr>
              <p:nvPr>
                <p:ph idx="1"/>
              </p:nvPr>
            </p:nvSpPr>
            <p:spPr>
              <a:xfrm>
                <a:off x="655320" y="2644518"/>
                <a:ext cx="11416706" cy="3327251"/>
              </a:xfrm>
            </p:spPr>
            <p:txBody>
              <a:bodyPr>
                <a:noAutofit/>
              </a:bodyPr>
              <a:lstStyle/>
              <a:p>
                <a:r>
                  <a:rPr lang="en-US" sz="2400" dirty="0"/>
                  <a:t>For given random variables X, Y we define the order relation</a:t>
                </a:r>
              </a:p>
              <a:p>
                <a14:m>
                  <m:oMath xmlns:m="http://schemas.openxmlformats.org/officeDocument/2006/math">
                    <m:r>
                      <a:rPr lang="fr-CH" sz="2400" b="0" i="1">
                        <a:latin typeface="Cambria Math" panose="02040503050406030204" pitchFamily="18" charset="0"/>
                      </a:rPr>
                      <m:t>𝑋</m:t>
                    </m:r>
                    <m:sSub>
                      <m:sSubPr>
                        <m:ctrlPr>
                          <a:rPr lang="fr-CH" sz="2400" b="0" i="1">
                            <a:latin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m:t>
                        </m:r>
                      </m:e>
                      <m:sub>
                        <m:r>
                          <a:rPr lang="fr-CH" sz="2400" b="0" i="1">
                            <a:latin typeface="Cambria Math" panose="02040503050406030204" pitchFamily="18" charset="0"/>
                          </a:rPr>
                          <m:t>𝑠𝑡</m:t>
                        </m:r>
                      </m:sub>
                    </m:sSub>
                    <m:r>
                      <a:rPr lang="fr-CH" sz="2400" b="0" i="1">
                        <a:latin typeface="Cambria Math" panose="02040503050406030204" pitchFamily="18" charset="0"/>
                      </a:rPr>
                      <m:t>𝑌</m:t>
                    </m:r>
                    <m:r>
                      <a:rPr lang="fr-CH" sz="2400" b="0" i="1">
                        <a:latin typeface="Cambria Math" panose="02040503050406030204" pitchFamily="18" charset="0"/>
                      </a:rPr>
                      <m:t>, </m:t>
                    </m:r>
                    <m:r>
                      <a:rPr lang="fr-CH" sz="2400" b="0" i="1">
                        <a:latin typeface="Cambria Math" panose="02040503050406030204" pitchFamily="18" charset="0"/>
                      </a:rPr>
                      <m:t>𝑖𝑓</m:t>
                    </m:r>
                    <m:r>
                      <a:rPr lang="fr-CH" sz="2400" b="0" i="1">
                        <a:latin typeface="Cambria Math" panose="02040503050406030204" pitchFamily="18" charset="0"/>
                      </a:rPr>
                      <m:t> </m:t>
                    </m:r>
                    <m:r>
                      <a:rPr lang="fr-CH" sz="2400" b="0" i="1">
                        <a:latin typeface="Cambria Math" panose="02040503050406030204" pitchFamily="18" charset="0"/>
                      </a:rPr>
                      <m:t>𝐸𝐹</m:t>
                    </m:r>
                    <m:r>
                      <a:rPr lang="fr-CH" sz="2400" b="0" i="1">
                        <a:latin typeface="Cambria Math" panose="02040503050406030204" pitchFamily="18" charset="0"/>
                      </a:rPr>
                      <m:t>(</m:t>
                    </m:r>
                    <m:r>
                      <a:rPr lang="fr-CH" sz="2400" b="0" i="1">
                        <a:latin typeface="Cambria Math" panose="02040503050406030204" pitchFamily="18" charset="0"/>
                      </a:rPr>
                      <m:t>𝑋</m:t>
                    </m:r>
                    <m:r>
                      <a:rPr lang="fr-CH" sz="2400" b="0" i="1">
                        <a:latin typeface="Cambria Math" panose="02040503050406030204" pitchFamily="18" charset="0"/>
                      </a:rPr>
                      <m:t>)≤</m:t>
                    </m:r>
                    <m:r>
                      <a:rPr lang="fr-CH" sz="2400" b="0" i="1">
                        <a:latin typeface="Cambria Math" panose="02040503050406030204" pitchFamily="18" charset="0"/>
                        <a:ea typeface="Cambria Math" panose="02040503050406030204" pitchFamily="18" charset="0"/>
                      </a:rPr>
                      <m:t>𝐸𝑓</m:t>
                    </m:r>
                    <m:r>
                      <a:rPr lang="fr-CH" sz="2400" b="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𝑌</m:t>
                    </m:r>
                    <m:r>
                      <a:rPr lang="fr-CH" sz="2400" b="0" i="1">
                        <a:latin typeface="Cambria Math" panose="02040503050406030204" pitchFamily="18" charset="0"/>
                        <a:ea typeface="Cambria Math" panose="02040503050406030204" pitchFamily="18" charset="0"/>
                      </a:rPr>
                      <m:t>)</m:t>
                    </m:r>
                  </m:oMath>
                </a14:m>
                <a:r>
                  <a:rPr lang="de-CH" sz="2400" dirty="0"/>
                  <a:t> for all increasing </a:t>
                </a:r>
                <a:r>
                  <a:rPr lang="de-CH" sz="2400" i="1" dirty="0"/>
                  <a:t>f.</a:t>
                </a:r>
              </a:p>
              <a:p>
                <a14:m>
                  <m:oMath xmlns:m="http://schemas.openxmlformats.org/officeDocument/2006/math">
                    <m:r>
                      <a:rPr lang="fr-CH" sz="2400" i="1">
                        <a:latin typeface="Cambria Math" panose="02040503050406030204" pitchFamily="18" charset="0"/>
                      </a:rPr>
                      <m:t>𝑋</m:t>
                    </m:r>
                    <m:sSub>
                      <m:sSubPr>
                        <m:ctrlPr>
                          <a:rPr lang="fr-CH" sz="2400" i="1">
                            <a:latin typeface="Cambria Math" panose="02040503050406030204" pitchFamily="18" charset="0"/>
                          </a:rPr>
                        </m:ctrlPr>
                      </m:sSubPr>
                      <m:e>
                        <m:r>
                          <a:rPr lang="fr-CH" sz="2400" i="1">
                            <a:latin typeface="Cambria Math" panose="02040503050406030204" pitchFamily="18" charset="0"/>
                            <a:ea typeface="Cambria Math" panose="02040503050406030204" pitchFamily="18" charset="0"/>
                          </a:rPr>
                          <m:t>≤</m:t>
                        </m:r>
                      </m:e>
                      <m:sub>
                        <m:r>
                          <a:rPr lang="fr-CH" sz="2400" b="0" i="1">
                            <a:latin typeface="Cambria Math" panose="02040503050406030204" pitchFamily="18" charset="0"/>
                            <a:ea typeface="Cambria Math" panose="02040503050406030204" pitchFamily="18" charset="0"/>
                          </a:rPr>
                          <m:t>𝑐𝑥</m:t>
                        </m:r>
                      </m:sub>
                    </m:sSub>
                    <m:r>
                      <a:rPr lang="fr-CH" sz="2400" i="1">
                        <a:latin typeface="Cambria Math" panose="02040503050406030204" pitchFamily="18" charset="0"/>
                      </a:rPr>
                      <m:t>𝑌</m:t>
                    </m:r>
                    <m:r>
                      <a:rPr lang="fr-CH" sz="2400" i="1">
                        <a:latin typeface="Cambria Math" panose="02040503050406030204" pitchFamily="18" charset="0"/>
                      </a:rPr>
                      <m:t>, </m:t>
                    </m:r>
                    <m:r>
                      <a:rPr lang="fr-CH" sz="2400" i="1">
                        <a:latin typeface="Cambria Math" panose="02040503050406030204" pitchFamily="18" charset="0"/>
                      </a:rPr>
                      <m:t>𝑖𝑓</m:t>
                    </m:r>
                    <m:r>
                      <a:rPr lang="fr-CH" sz="2400" i="1">
                        <a:latin typeface="Cambria Math" panose="02040503050406030204" pitchFamily="18" charset="0"/>
                      </a:rPr>
                      <m:t> </m:t>
                    </m:r>
                    <m:r>
                      <a:rPr lang="fr-CH" sz="2400" i="1">
                        <a:latin typeface="Cambria Math" panose="02040503050406030204" pitchFamily="18" charset="0"/>
                      </a:rPr>
                      <m:t>𝐸𝐹</m:t>
                    </m:r>
                    <m:r>
                      <a:rPr lang="fr-CH" sz="2400" i="1">
                        <a:latin typeface="Cambria Math" panose="02040503050406030204" pitchFamily="18" charset="0"/>
                      </a:rPr>
                      <m:t>(</m:t>
                    </m:r>
                    <m:r>
                      <a:rPr lang="fr-CH" sz="2400" i="1">
                        <a:latin typeface="Cambria Math" panose="02040503050406030204" pitchFamily="18" charset="0"/>
                      </a:rPr>
                      <m:t>𝑋</m:t>
                    </m:r>
                    <m:r>
                      <a:rPr lang="fr-CH" sz="2400" i="1">
                        <a:latin typeface="Cambria Math" panose="02040503050406030204" pitchFamily="18" charset="0"/>
                      </a:rPr>
                      <m:t>)≤</m:t>
                    </m:r>
                    <m:r>
                      <a:rPr lang="fr-CH" sz="2400" i="1">
                        <a:latin typeface="Cambria Math" panose="02040503050406030204" pitchFamily="18" charset="0"/>
                        <a:ea typeface="Cambria Math" panose="02040503050406030204" pitchFamily="18" charset="0"/>
                      </a:rPr>
                      <m:t>𝐸𝑓</m:t>
                    </m:r>
                    <m:r>
                      <a:rPr lang="fr-CH" sz="2400" i="1">
                        <a:latin typeface="Cambria Math" panose="02040503050406030204" pitchFamily="18" charset="0"/>
                        <a:ea typeface="Cambria Math" panose="02040503050406030204" pitchFamily="18" charset="0"/>
                      </a:rPr>
                      <m:t>(</m:t>
                    </m:r>
                    <m:r>
                      <a:rPr lang="fr-CH" sz="2400" i="1">
                        <a:latin typeface="Cambria Math" panose="02040503050406030204" pitchFamily="18" charset="0"/>
                        <a:ea typeface="Cambria Math" panose="02040503050406030204" pitchFamily="18" charset="0"/>
                      </a:rPr>
                      <m:t>𝑌</m:t>
                    </m:r>
                    <m:r>
                      <a:rPr lang="fr-CH" sz="2400" i="1">
                        <a:latin typeface="Cambria Math" panose="02040503050406030204" pitchFamily="18" charset="0"/>
                        <a:ea typeface="Cambria Math" panose="02040503050406030204" pitchFamily="18" charset="0"/>
                      </a:rPr>
                      <m:t>)</m:t>
                    </m:r>
                  </m:oMath>
                </a14:m>
                <a:r>
                  <a:rPr lang="de-CH" sz="2400" dirty="0"/>
                  <a:t> for all convex </a:t>
                </a:r>
                <a:r>
                  <a:rPr lang="de-CH" sz="2400" i="1" dirty="0"/>
                  <a:t>f.</a:t>
                </a:r>
              </a:p>
              <a:p>
                <a14:m>
                  <m:oMath xmlns:m="http://schemas.openxmlformats.org/officeDocument/2006/math">
                    <m:r>
                      <a:rPr lang="fr-CH" sz="2400" i="1">
                        <a:latin typeface="Cambria Math" panose="02040503050406030204" pitchFamily="18" charset="0"/>
                      </a:rPr>
                      <m:t>𝑋</m:t>
                    </m:r>
                    <m:sSub>
                      <m:sSubPr>
                        <m:ctrlPr>
                          <a:rPr lang="fr-CH" sz="2400" i="1">
                            <a:latin typeface="Cambria Math" panose="02040503050406030204" pitchFamily="18" charset="0"/>
                          </a:rPr>
                        </m:ctrlPr>
                      </m:sSubPr>
                      <m:e>
                        <m:r>
                          <a:rPr lang="fr-CH" sz="2400" i="1">
                            <a:latin typeface="Cambria Math" panose="02040503050406030204" pitchFamily="18" charset="0"/>
                            <a:ea typeface="Cambria Math" panose="02040503050406030204" pitchFamily="18" charset="0"/>
                          </a:rPr>
                          <m:t>≤</m:t>
                        </m:r>
                      </m:e>
                      <m:sub>
                        <m:r>
                          <a:rPr lang="fr-CH" sz="2400" b="0" i="1">
                            <a:latin typeface="Cambria Math" panose="02040503050406030204" pitchFamily="18" charset="0"/>
                            <a:ea typeface="Cambria Math" panose="02040503050406030204" pitchFamily="18" charset="0"/>
                          </a:rPr>
                          <m:t>𝑖𝑐𝑥</m:t>
                        </m:r>
                      </m:sub>
                    </m:sSub>
                    <m:r>
                      <a:rPr lang="fr-CH" sz="2400" i="1">
                        <a:latin typeface="Cambria Math" panose="02040503050406030204" pitchFamily="18" charset="0"/>
                      </a:rPr>
                      <m:t>𝑌</m:t>
                    </m:r>
                    <m:r>
                      <a:rPr lang="fr-CH" sz="2400" i="1">
                        <a:latin typeface="Cambria Math" panose="02040503050406030204" pitchFamily="18" charset="0"/>
                      </a:rPr>
                      <m:t>, </m:t>
                    </m:r>
                    <m:r>
                      <a:rPr lang="fr-CH" sz="2400" i="1">
                        <a:latin typeface="Cambria Math" panose="02040503050406030204" pitchFamily="18" charset="0"/>
                      </a:rPr>
                      <m:t>𝑖𝑓</m:t>
                    </m:r>
                    <m:r>
                      <a:rPr lang="fr-CH" sz="2400" i="1">
                        <a:latin typeface="Cambria Math" panose="02040503050406030204" pitchFamily="18" charset="0"/>
                      </a:rPr>
                      <m:t> </m:t>
                    </m:r>
                    <m:r>
                      <a:rPr lang="fr-CH" sz="2400" i="1">
                        <a:latin typeface="Cambria Math" panose="02040503050406030204" pitchFamily="18" charset="0"/>
                      </a:rPr>
                      <m:t>𝐸𝐹</m:t>
                    </m:r>
                    <m:r>
                      <a:rPr lang="fr-CH" sz="2400" i="1">
                        <a:latin typeface="Cambria Math" panose="02040503050406030204" pitchFamily="18" charset="0"/>
                      </a:rPr>
                      <m:t>(</m:t>
                    </m:r>
                    <m:r>
                      <a:rPr lang="fr-CH" sz="2400" i="1">
                        <a:latin typeface="Cambria Math" panose="02040503050406030204" pitchFamily="18" charset="0"/>
                      </a:rPr>
                      <m:t>𝑋</m:t>
                    </m:r>
                    <m:r>
                      <a:rPr lang="fr-CH" sz="2400" i="1">
                        <a:latin typeface="Cambria Math" panose="02040503050406030204" pitchFamily="18" charset="0"/>
                      </a:rPr>
                      <m:t>)≤</m:t>
                    </m:r>
                    <m:r>
                      <a:rPr lang="fr-CH" sz="2400" i="1">
                        <a:latin typeface="Cambria Math" panose="02040503050406030204" pitchFamily="18" charset="0"/>
                        <a:ea typeface="Cambria Math" panose="02040503050406030204" pitchFamily="18" charset="0"/>
                      </a:rPr>
                      <m:t>𝐸𝑓</m:t>
                    </m:r>
                    <m:r>
                      <a:rPr lang="fr-CH" sz="2400" i="1">
                        <a:latin typeface="Cambria Math" panose="02040503050406030204" pitchFamily="18" charset="0"/>
                        <a:ea typeface="Cambria Math" panose="02040503050406030204" pitchFamily="18" charset="0"/>
                      </a:rPr>
                      <m:t>(</m:t>
                    </m:r>
                    <m:r>
                      <a:rPr lang="fr-CH" sz="2400" i="1">
                        <a:latin typeface="Cambria Math" panose="02040503050406030204" pitchFamily="18" charset="0"/>
                        <a:ea typeface="Cambria Math" panose="02040503050406030204" pitchFamily="18" charset="0"/>
                      </a:rPr>
                      <m:t>𝑌</m:t>
                    </m:r>
                    <m:r>
                      <a:rPr lang="fr-CH" sz="2400" i="1">
                        <a:latin typeface="Cambria Math" panose="02040503050406030204" pitchFamily="18" charset="0"/>
                        <a:ea typeface="Cambria Math" panose="02040503050406030204" pitchFamily="18" charset="0"/>
                      </a:rPr>
                      <m:t>)</m:t>
                    </m:r>
                  </m:oMath>
                </a14:m>
                <a:r>
                  <a:rPr lang="de-CH" sz="2400" dirty="0"/>
                  <a:t> for all increasing convex </a:t>
                </a:r>
                <a:r>
                  <a:rPr lang="de-CH" sz="2400" i="1" dirty="0"/>
                  <a:t>f.</a:t>
                </a:r>
              </a:p>
              <a:p>
                <a14:m>
                  <m:oMath xmlns:m="http://schemas.openxmlformats.org/officeDocument/2006/math">
                    <m:r>
                      <a:rPr lang="fr-CH" sz="2400" i="1">
                        <a:latin typeface="Cambria Math" panose="02040503050406030204" pitchFamily="18" charset="0"/>
                      </a:rPr>
                      <m:t>𝑋</m:t>
                    </m:r>
                    <m:sSub>
                      <m:sSubPr>
                        <m:ctrlPr>
                          <a:rPr lang="fr-CH" sz="2400" i="1">
                            <a:latin typeface="Cambria Math" panose="02040503050406030204" pitchFamily="18" charset="0"/>
                          </a:rPr>
                        </m:ctrlPr>
                      </m:sSubPr>
                      <m:e>
                        <m:r>
                          <a:rPr lang="fr-CH" sz="2400" i="1">
                            <a:latin typeface="Cambria Math" panose="02040503050406030204" pitchFamily="18" charset="0"/>
                            <a:ea typeface="Cambria Math" panose="02040503050406030204" pitchFamily="18" charset="0"/>
                          </a:rPr>
                          <m:t>≤</m:t>
                        </m:r>
                      </m:e>
                      <m:sub>
                        <m:r>
                          <a:rPr lang="fr-CH" sz="2400" b="0" i="1">
                            <a:latin typeface="Cambria Math" panose="02040503050406030204" pitchFamily="18" charset="0"/>
                            <a:ea typeface="Cambria Math" panose="02040503050406030204" pitchFamily="18" charset="0"/>
                          </a:rPr>
                          <m:t>𝑖𝑐𝑣</m:t>
                        </m:r>
                      </m:sub>
                    </m:sSub>
                    <m:r>
                      <a:rPr lang="fr-CH" sz="2400" i="1">
                        <a:latin typeface="Cambria Math" panose="02040503050406030204" pitchFamily="18" charset="0"/>
                      </a:rPr>
                      <m:t>𝑌</m:t>
                    </m:r>
                    <m:r>
                      <a:rPr lang="fr-CH" sz="2400" i="1">
                        <a:latin typeface="Cambria Math" panose="02040503050406030204" pitchFamily="18" charset="0"/>
                      </a:rPr>
                      <m:t>, </m:t>
                    </m:r>
                    <m:r>
                      <a:rPr lang="fr-CH" sz="2400" i="1">
                        <a:latin typeface="Cambria Math" panose="02040503050406030204" pitchFamily="18" charset="0"/>
                      </a:rPr>
                      <m:t>𝑖𝑓</m:t>
                    </m:r>
                    <m:r>
                      <a:rPr lang="fr-CH" sz="2400" i="1">
                        <a:latin typeface="Cambria Math" panose="02040503050406030204" pitchFamily="18" charset="0"/>
                      </a:rPr>
                      <m:t> </m:t>
                    </m:r>
                    <m:r>
                      <a:rPr lang="fr-CH" sz="2400" i="1">
                        <a:latin typeface="Cambria Math" panose="02040503050406030204" pitchFamily="18" charset="0"/>
                      </a:rPr>
                      <m:t>𝐸𝐹</m:t>
                    </m:r>
                    <m:r>
                      <a:rPr lang="fr-CH" sz="2400" i="1">
                        <a:latin typeface="Cambria Math" panose="02040503050406030204" pitchFamily="18" charset="0"/>
                      </a:rPr>
                      <m:t>(</m:t>
                    </m:r>
                    <m:r>
                      <a:rPr lang="fr-CH" sz="2400" i="1">
                        <a:latin typeface="Cambria Math" panose="02040503050406030204" pitchFamily="18" charset="0"/>
                      </a:rPr>
                      <m:t>𝑋</m:t>
                    </m:r>
                    <m:r>
                      <a:rPr lang="fr-CH" sz="2400" i="1">
                        <a:latin typeface="Cambria Math" panose="02040503050406030204" pitchFamily="18" charset="0"/>
                      </a:rPr>
                      <m:t>)≤</m:t>
                    </m:r>
                    <m:r>
                      <a:rPr lang="fr-CH" sz="2400" i="1">
                        <a:latin typeface="Cambria Math" panose="02040503050406030204" pitchFamily="18" charset="0"/>
                        <a:ea typeface="Cambria Math" panose="02040503050406030204" pitchFamily="18" charset="0"/>
                      </a:rPr>
                      <m:t>𝐸𝑓</m:t>
                    </m:r>
                    <m:r>
                      <a:rPr lang="fr-CH" sz="2400" i="1">
                        <a:latin typeface="Cambria Math" panose="02040503050406030204" pitchFamily="18" charset="0"/>
                        <a:ea typeface="Cambria Math" panose="02040503050406030204" pitchFamily="18" charset="0"/>
                      </a:rPr>
                      <m:t>(</m:t>
                    </m:r>
                    <m:r>
                      <a:rPr lang="fr-CH" sz="2400" i="1">
                        <a:latin typeface="Cambria Math" panose="02040503050406030204" pitchFamily="18" charset="0"/>
                        <a:ea typeface="Cambria Math" panose="02040503050406030204" pitchFamily="18" charset="0"/>
                      </a:rPr>
                      <m:t>𝑌</m:t>
                    </m:r>
                    <m:r>
                      <a:rPr lang="fr-CH" sz="2400" i="1">
                        <a:latin typeface="Cambria Math" panose="02040503050406030204" pitchFamily="18" charset="0"/>
                        <a:ea typeface="Cambria Math" panose="02040503050406030204" pitchFamily="18" charset="0"/>
                      </a:rPr>
                      <m:t>)</m:t>
                    </m:r>
                  </m:oMath>
                </a14:m>
                <a:r>
                  <a:rPr lang="de-CH" sz="2400" dirty="0"/>
                  <a:t> for all increasing concave </a:t>
                </a:r>
                <a:r>
                  <a:rPr lang="de-CH" sz="2400" i="1" dirty="0"/>
                  <a:t>f.</a:t>
                </a:r>
              </a:p>
              <a:p>
                <a:endParaRPr lang="de-CH" sz="2400" i="1" dirty="0"/>
              </a:p>
              <a:p>
                <a:r>
                  <a:rPr lang="en-US" sz="2400" dirty="0"/>
                  <a:t>The ordering </a:t>
                </a:r>
                <a14:m>
                  <m:oMath xmlns:m="http://schemas.openxmlformats.org/officeDocument/2006/math">
                    <m:sSub>
                      <m:sSubPr>
                        <m:ctrlPr>
                          <a:rPr lang="fr-CH" sz="2400" i="1">
                            <a:latin typeface="Cambria Math" panose="02040503050406030204" pitchFamily="18" charset="0"/>
                          </a:rPr>
                        </m:ctrlPr>
                      </m:sSubPr>
                      <m:e>
                        <m:r>
                          <a:rPr lang="fr-CH" sz="2400" i="1">
                            <a:latin typeface="Cambria Math" panose="02040503050406030204" pitchFamily="18" charset="0"/>
                            <a:ea typeface="Cambria Math" panose="02040503050406030204" pitchFamily="18" charset="0"/>
                          </a:rPr>
                          <m:t>≤</m:t>
                        </m:r>
                      </m:e>
                      <m:sub>
                        <m:r>
                          <a:rPr lang="fr-CH" sz="2400" i="1">
                            <a:latin typeface="Cambria Math" panose="02040503050406030204" pitchFamily="18" charset="0"/>
                          </a:rPr>
                          <m:t>𝑠𝑡</m:t>
                        </m:r>
                      </m:sub>
                    </m:sSub>
                  </m:oMath>
                </a14:m>
                <a:r>
                  <a:rPr lang="en-US" sz="2400" dirty="0"/>
                  <a:t> is called usual stochastic ordering or first order stochastic dominance (FSD). </a:t>
                </a:r>
              </a:p>
              <a:p>
                <a:r>
                  <a:rPr lang="en-US" sz="2400" dirty="0"/>
                  <a:t>In a financial setting it means that any rational decision maker, having an utility function in the sense of von Neumann-Morgenstern, prefers the return Y to the return X.</a:t>
                </a:r>
                <a:endParaRPr lang="de-CH" sz="2400" i="1" dirty="0"/>
              </a:p>
            </p:txBody>
          </p:sp>
        </mc:Choice>
        <mc:Fallback xmlns="">
          <p:sp>
            <p:nvSpPr>
              <p:cNvPr id="3" name="Content Placeholder 2">
                <a:extLst>
                  <a:ext uri="{FF2B5EF4-FFF2-40B4-BE49-F238E27FC236}">
                    <a16:creationId xmlns:a16="http://schemas.microsoft.com/office/drawing/2014/main" id="{115FF1BE-067E-401E-B65C-1002809B7ADD}"/>
                  </a:ext>
                </a:extLst>
              </p:cNvPr>
              <p:cNvSpPr>
                <a:spLocks noGrp="1" noRot="1" noChangeAspect="1" noMove="1" noResize="1" noEditPoints="1" noAdjustHandles="1" noChangeArrowheads="1" noChangeShapeType="1" noTextEdit="1"/>
              </p:cNvSpPr>
              <p:nvPr>
                <p:ph idx="1"/>
              </p:nvPr>
            </p:nvSpPr>
            <p:spPr>
              <a:xfrm>
                <a:off x="655320" y="2644518"/>
                <a:ext cx="11416706" cy="3327251"/>
              </a:xfrm>
              <a:blipFill>
                <a:blip r:embed="rId2"/>
                <a:stretch>
                  <a:fillRect l="-748" t="-2564" b="-32601"/>
                </a:stretch>
              </a:blipFill>
            </p:spPr>
            <p:txBody>
              <a:bodyPr/>
              <a:lstStyle/>
              <a:p>
                <a:r>
                  <a:rPr lang="de-CH">
                    <a:noFill/>
                  </a:rPr>
                  <a:t> </a:t>
                </a:r>
              </a:p>
            </p:txBody>
          </p:sp>
        </mc:Fallback>
      </mc:AlternateContent>
    </p:spTree>
    <p:extLst>
      <p:ext uri="{BB962C8B-B14F-4D97-AF65-F5344CB8AC3E}">
        <p14:creationId xmlns:p14="http://schemas.microsoft.com/office/powerpoint/2010/main" val="53114601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4DE3ED-568A-450C-8BC8-7E8312EB416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de-CH" sz="2800" b="1"/>
              <a:t>Stochastic orderings</a:t>
            </a:r>
            <a:endParaRPr lang="de-CH" sz="280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5FF1BE-067E-401E-B65C-1002809B7ADD}"/>
                  </a:ext>
                </a:extLst>
              </p:cNvPr>
              <p:cNvSpPr>
                <a:spLocks noGrp="1"/>
              </p:cNvSpPr>
              <p:nvPr>
                <p:ph idx="1"/>
              </p:nvPr>
            </p:nvSpPr>
            <p:spPr>
              <a:xfrm>
                <a:off x="643468" y="2638043"/>
                <a:ext cx="3363974" cy="3415623"/>
              </a:xfrm>
            </p:spPr>
            <p:txBody>
              <a:bodyPr>
                <a:normAutofit/>
              </a:bodyPr>
              <a:lstStyle/>
              <a:p>
                <a14:m>
                  <m:oMath xmlns:m="http://schemas.openxmlformats.org/officeDocument/2006/math">
                    <m:sSub>
                      <m:sSubPr>
                        <m:ctrlPr>
                          <a:rPr lang="en-US" sz="2000" i="1">
                            <a:latin typeface="Cambria Math" panose="02040503050406030204" pitchFamily="18" charset="0"/>
                          </a:rPr>
                        </m:ctrlPr>
                      </m:sSubPr>
                      <m:e>
                        <m:r>
                          <a:rPr lang="fr-CH" sz="2000" b="0" i="1">
                            <a:latin typeface="Cambria Math" panose="02040503050406030204" pitchFamily="18" charset="0"/>
                          </a:rPr>
                          <m:t>𝑌</m:t>
                        </m:r>
                      </m:e>
                      <m:sub>
                        <m:r>
                          <a:rPr lang="fr-CH" sz="2000" b="0" i="1">
                            <a:latin typeface="Cambria Math" panose="02040503050406030204" pitchFamily="18" charset="0"/>
                          </a:rPr>
                          <m:t>2</m:t>
                        </m:r>
                      </m:sub>
                    </m:sSub>
                  </m:oMath>
                </a14:m>
                <a:r>
                  <a:rPr lang="fr-CH" sz="2000" dirty="0">
                    <a:ea typeface="Cambria Math" panose="02040503050406030204" pitchFamily="18" charset="0"/>
                  </a:rPr>
                  <a:t> </a:t>
                </a:r>
                <a:r>
                  <a:rPr lang="fr-CH" sz="2000" dirty="0" err="1">
                    <a:ea typeface="Cambria Math" panose="02040503050406030204" pitchFamily="18" charset="0"/>
                  </a:rPr>
                  <a:t>is</a:t>
                </a:r>
                <a:r>
                  <a:rPr lang="fr-CH" sz="2000" dirty="0">
                    <a:ea typeface="Cambria Math" panose="02040503050406030204" pitchFamily="18" charset="0"/>
                  </a:rPr>
                  <a:t> </a:t>
                </a:r>
                <a:r>
                  <a:rPr lang="fr-CH" sz="2000" dirty="0" err="1">
                    <a:ea typeface="Cambria Math" panose="02040503050406030204" pitchFamily="18" charset="0"/>
                  </a:rPr>
                  <a:t>preferred</a:t>
                </a:r>
                <a:r>
                  <a:rPr lang="fr-CH" sz="2000" dirty="0">
                    <a:ea typeface="Cambria Math" panose="02040503050406030204" pitchFamily="18" charset="0"/>
                  </a:rPr>
                  <a:t> over </a:t>
                </a:r>
                <a14:m>
                  <m:oMath xmlns:m="http://schemas.openxmlformats.org/officeDocument/2006/math">
                    <m:sSub>
                      <m:sSubPr>
                        <m:ctrlPr>
                          <a:rPr lang="en-US" sz="2000" i="1">
                            <a:latin typeface="Cambria Math" panose="02040503050406030204" pitchFamily="18" charset="0"/>
                          </a:rPr>
                        </m:ctrlPr>
                      </m:sSubPr>
                      <m:e>
                        <m:r>
                          <a:rPr lang="fr-CH" sz="2000" i="1">
                            <a:latin typeface="Cambria Math" panose="02040503050406030204" pitchFamily="18" charset="0"/>
                          </a:rPr>
                          <m:t>𝑌</m:t>
                        </m:r>
                      </m:e>
                      <m:sub>
                        <m:r>
                          <a:rPr lang="fr-CH" sz="2000" b="0" i="1">
                            <a:latin typeface="Cambria Math" panose="02040503050406030204" pitchFamily="18" charset="0"/>
                          </a:rPr>
                          <m:t>1</m:t>
                        </m:r>
                      </m:sub>
                    </m:sSub>
                  </m:oMath>
                </a14:m>
                <a:r>
                  <a:rPr lang="fr-CH" sz="2000" dirty="0">
                    <a:ea typeface="Cambria Math" panose="02040503050406030204" pitchFamily="18" charset="0"/>
                  </a:rPr>
                  <a:t> by all </a:t>
                </a:r>
                <a:r>
                  <a:rPr lang="fr-CH" sz="2000" dirty="0" err="1">
                    <a:ea typeface="Cambria Math" panose="02040503050406030204" pitchFamily="18" charset="0"/>
                  </a:rPr>
                  <a:t>risk</a:t>
                </a:r>
                <a:r>
                  <a:rPr lang="fr-CH" sz="2000" dirty="0">
                    <a:ea typeface="Cambria Math" panose="02040503050406030204" pitchFamily="18" charset="0"/>
                  </a:rPr>
                  <a:t> </a:t>
                </a:r>
                <a:r>
                  <a:rPr lang="fr-CH" sz="2000" dirty="0" err="1">
                    <a:ea typeface="Cambria Math" panose="02040503050406030204" pitchFamily="18" charset="0"/>
                  </a:rPr>
                  <a:t>averters</a:t>
                </a:r>
                <a:r>
                  <a:rPr lang="fr-CH" sz="2000" dirty="0">
                    <a:ea typeface="Cambria Math" panose="02040503050406030204" pitchFamily="18" charset="0"/>
                  </a:rPr>
                  <a:t> </a:t>
                </a:r>
              </a:p>
              <a:p>
                <a:pPr marL="0" indent="0">
                  <a:buNone/>
                </a:pPr>
                <a:r>
                  <a:rPr lang="fr-CH" sz="2000" dirty="0">
                    <a:ea typeface="Cambria Math" panose="02040503050406030204" pitchFamily="18" charset="0"/>
                  </a:rPr>
                  <a:t>If </a:t>
                </a:r>
                <a14:m>
                  <m:oMath xmlns:m="http://schemas.openxmlformats.org/officeDocument/2006/math">
                    <m:sSub>
                      <m:sSubPr>
                        <m:ctrlPr>
                          <a:rPr lang="fr-CH" sz="2000" i="1">
                            <a:latin typeface="Cambria Math" panose="02040503050406030204" pitchFamily="18" charset="0"/>
                            <a:ea typeface="Cambria Math" panose="02040503050406030204" pitchFamily="18" charset="0"/>
                          </a:rPr>
                        </m:ctrlPr>
                      </m:sSubPr>
                      <m:e>
                        <m:r>
                          <a:rPr lang="fr-CH" sz="2000" b="0" i="1">
                            <a:latin typeface="Cambria Math" panose="02040503050406030204" pitchFamily="18" charset="0"/>
                            <a:ea typeface="Cambria Math" panose="02040503050406030204" pitchFamily="18" charset="0"/>
                          </a:rPr>
                          <m:t>𝑌</m:t>
                        </m:r>
                      </m:e>
                      <m:sub>
                        <m:r>
                          <a:rPr lang="fr-CH" sz="2000" b="0" i="1">
                            <a:latin typeface="Cambria Math" panose="02040503050406030204" pitchFamily="18" charset="0"/>
                            <a:ea typeface="Cambria Math" panose="02040503050406030204" pitchFamily="18" charset="0"/>
                          </a:rPr>
                          <m:t>1</m:t>
                        </m:r>
                      </m:sub>
                    </m:sSub>
                    <m:sSub>
                      <m:sSubPr>
                        <m:ctrlPr>
                          <a:rPr lang="fr-CH" sz="2000" i="1">
                            <a:latin typeface="Cambria Math" panose="02040503050406030204" pitchFamily="18" charset="0"/>
                            <a:ea typeface="Cambria Math" panose="02040503050406030204" pitchFamily="18" charset="0"/>
                          </a:rPr>
                        </m:ctrlPr>
                      </m:sSubPr>
                      <m:e>
                        <m:r>
                          <a:rPr lang="fr-CH" sz="2000" i="1">
                            <a:latin typeface="Cambria Math" panose="02040503050406030204" pitchFamily="18" charset="0"/>
                            <a:ea typeface="Cambria Math" panose="02040503050406030204" pitchFamily="18" charset="0"/>
                          </a:rPr>
                          <m:t>≺</m:t>
                        </m:r>
                      </m:e>
                      <m:sub>
                        <m:r>
                          <a:rPr lang="fr-CH" sz="2000" b="0" i="1">
                            <a:latin typeface="Cambria Math" panose="02040503050406030204" pitchFamily="18" charset="0"/>
                            <a:ea typeface="Cambria Math" panose="02040503050406030204" pitchFamily="18" charset="0"/>
                          </a:rPr>
                          <m:t>𝑖𝑐𝑣</m:t>
                        </m:r>
                      </m:sub>
                    </m:sSub>
                  </m:oMath>
                </a14:m>
                <a:r>
                  <a:rPr lang="fr-CH" sz="2000" dirty="0">
                    <a:ea typeface="Cambria Math" panose="02040503050406030204" pitchFamily="18" charset="0"/>
                  </a:rPr>
                  <a:t> </a:t>
                </a:r>
                <a14:m>
                  <m:oMath xmlns:m="http://schemas.openxmlformats.org/officeDocument/2006/math">
                    <m:sSub>
                      <m:sSubPr>
                        <m:ctrlPr>
                          <a:rPr lang="fr-CH" sz="2000" i="1">
                            <a:latin typeface="Cambria Math" panose="02040503050406030204" pitchFamily="18" charset="0"/>
                            <a:ea typeface="Cambria Math" panose="02040503050406030204" pitchFamily="18" charset="0"/>
                          </a:rPr>
                        </m:ctrlPr>
                      </m:sSubPr>
                      <m:e>
                        <m:r>
                          <a:rPr lang="fr-CH" sz="2000" i="1">
                            <a:latin typeface="Cambria Math" panose="02040503050406030204" pitchFamily="18" charset="0"/>
                            <a:ea typeface="Cambria Math" panose="02040503050406030204" pitchFamily="18" charset="0"/>
                          </a:rPr>
                          <m:t>𝑌</m:t>
                        </m:r>
                      </m:e>
                      <m:sub>
                        <m:r>
                          <a:rPr lang="fr-CH" sz="2000" b="0" i="1">
                            <a:latin typeface="Cambria Math" panose="02040503050406030204" pitchFamily="18" charset="0"/>
                            <a:ea typeface="Cambria Math" panose="02040503050406030204" pitchFamily="18" charset="0"/>
                          </a:rPr>
                          <m:t>2</m:t>
                        </m:r>
                      </m:sub>
                    </m:sSub>
                  </m:oMath>
                </a14:m>
                <a:r>
                  <a:rPr lang="fr-CH" sz="2000" dirty="0">
                    <a:ea typeface="Cambria Math" panose="02040503050406030204" pitchFamily="18" charset="0"/>
                  </a:rPr>
                  <a:t> and </a:t>
                </a:r>
                <a14:m>
                  <m:oMath xmlns:m="http://schemas.openxmlformats.org/officeDocument/2006/math">
                    <m:r>
                      <a:rPr lang="fr-CH" sz="2000" b="0" i="1">
                        <a:latin typeface="Cambria Math" panose="02040503050406030204" pitchFamily="18" charset="0"/>
                        <a:ea typeface="Cambria Math" panose="02040503050406030204" pitchFamily="18" charset="0"/>
                      </a:rPr>
                      <m:t>𝐸</m:t>
                    </m:r>
                    <m:sSub>
                      <m:sSubPr>
                        <m:ctrlPr>
                          <a:rPr lang="fr-CH" sz="2000" i="1">
                            <a:latin typeface="Cambria Math" panose="02040503050406030204" pitchFamily="18" charset="0"/>
                            <a:ea typeface="Cambria Math" panose="02040503050406030204" pitchFamily="18" charset="0"/>
                          </a:rPr>
                        </m:ctrlPr>
                      </m:sSubPr>
                      <m:e>
                        <m:r>
                          <a:rPr lang="fr-CH" sz="2000" i="1">
                            <a:latin typeface="Cambria Math" panose="02040503050406030204" pitchFamily="18" charset="0"/>
                            <a:ea typeface="Cambria Math" panose="02040503050406030204" pitchFamily="18" charset="0"/>
                          </a:rPr>
                          <m:t>𝑌</m:t>
                        </m:r>
                      </m:e>
                      <m:sub>
                        <m:r>
                          <a:rPr lang="fr-CH" sz="2000" i="1">
                            <a:latin typeface="Cambria Math" panose="02040503050406030204" pitchFamily="18" charset="0"/>
                            <a:ea typeface="Cambria Math" panose="02040503050406030204" pitchFamily="18" charset="0"/>
                          </a:rPr>
                          <m:t>1</m:t>
                        </m:r>
                      </m:sub>
                    </m:sSub>
                  </m:oMath>
                </a14:m>
                <a:r>
                  <a:rPr lang="fr-CH" sz="2000" dirty="0">
                    <a:ea typeface="Cambria Math" panose="02040503050406030204" pitchFamily="18" charset="0"/>
                  </a:rPr>
                  <a:t>=E </a:t>
                </a:r>
                <a14:m>
                  <m:oMath xmlns:m="http://schemas.openxmlformats.org/officeDocument/2006/math">
                    <m:sSub>
                      <m:sSubPr>
                        <m:ctrlPr>
                          <a:rPr lang="fr-CH" sz="2000" i="1">
                            <a:latin typeface="Cambria Math" panose="02040503050406030204" pitchFamily="18" charset="0"/>
                            <a:ea typeface="Cambria Math" panose="02040503050406030204" pitchFamily="18" charset="0"/>
                          </a:rPr>
                        </m:ctrlPr>
                      </m:sSubPr>
                      <m:e>
                        <m:r>
                          <a:rPr lang="fr-CH" sz="2000" i="1">
                            <a:latin typeface="Cambria Math" panose="02040503050406030204" pitchFamily="18" charset="0"/>
                            <a:ea typeface="Cambria Math" panose="02040503050406030204" pitchFamily="18" charset="0"/>
                          </a:rPr>
                          <m:t>𝑌</m:t>
                        </m:r>
                      </m:e>
                      <m:sub>
                        <m:r>
                          <a:rPr lang="fr-CH" sz="2000" b="0" i="1">
                            <a:latin typeface="Cambria Math" panose="02040503050406030204" pitchFamily="18" charset="0"/>
                            <a:ea typeface="Cambria Math" panose="02040503050406030204" pitchFamily="18" charset="0"/>
                          </a:rPr>
                          <m:t>2</m:t>
                        </m:r>
                      </m:sub>
                    </m:sSub>
                  </m:oMath>
                </a14:m>
                <a:r>
                  <a:rPr lang="fr-CH" sz="2000" dirty="0">
                    <a:ea typeface="Cambria Math" panose="02040503050406030204" pitchFamily="18" charset="0"/>
                  </a:rPr>
                  <a:t> </a:t>
                </a:r>
                <a:r>
                  <a:rPr lang="fr-CH" sz="2000" dirty="0" err="1">
                    <a:ea typeface="Cambria Math" panose="02040503050406030204" pitchFamily="18" charset="0"/>
                  </a:rPr>
                  <a:t>denoted</a:t>
                </a:r>
                <a:r>
                  <a:rPr lang="fr-CH" sz="2000" dirty="0">
                    <a:ea typeface="Cambria Math" panose="02040503050406030204" pitchFamily="18" charset="0"/>
                  </a:rPr>
                  <a:t> as </a:t>
                </a:r>
                <a14:m>
                  <m:oMath xmlns:m="http://schemas.openxmlformats.org/officeDocument/2006/math">
                    <m:sSub>
                      <m:sSubPr>
                        <m:ctrlPr>
                          <a:rPr lang="fr-CH" sz="2000" i="1">
                            <a:latin typeface="Cambria Math" panose="02040503050406030204" pitchFamily="18" charset="0"/>
                            <a:ea typeface="Cambria Math" panose="02040503050406030204" pitchFamily="18" charset="0"/>
                          </a:rPr>
                        </m:ctrlPr>
                      </m:sSubPr>
                      <m:e>
                        <m:r>
                          <a:rPr lang="fr-CH" sz="2000" i="1">
                            <a:latin typeface="Cambria Math" panose="02040503050406030204" pitchFamily="18" charset="0"/>
                            <a:ea typeface="Cambria Math" panose="02040503050406030204" pitchFamily="18" charset="0"/>
                          </a:rPr>
                          <m:t>𝑌</m:t>
                        </m:r>
                      </m:e>
                      <m:sub>
                        <m:r>
                          <a:rPr lang="fr-CH" sz="2000" i="1">
                            <a:latin typeface="Cambria Math" panose="02040503050406030204" pitchFamily="18" charset="0"/>
                            <a:ea typeface="Cambria Math" panose="02040503050406030204" pitchFamily="18" charset="0"/>
                          </a:rPr>
                          <m:t>1</m:t>
                        </m:r>
                      </m:sub>
                    </m:sSub>
                    <m:sSub>
                      <m:sSubPr>
                        <m:ctrlPr>
                          <a:rPr lang="fr-CH" sz="2000" i="1">
                            <a:latin typeface="Cambria Math" panose="02040503050406030204" pitchFamily="18" charset="0"/>
                            <a:ea typeface="Cambria Math" panose="02040503050406030204" pitchFamily="18" charset="0"/>
                          </a:rPr>
                        </m:ctrlPr>
                      </m:sSubPr>
                      <m:e>
                        <m:r>
                          <a:rPr lang="fr-CH" sz="2000" i="1">
                            <a:latin typeface="Cambria Math" panose="02040503050406030204" pitchFamily="18" charset="0"/>
                            <a:ea typeface="Cambria Math" panose="02040503050406030204" pitchFamily="18" charset="0"/>
                          </a:rPr>
                          <m:t>≺</m:t>
                        </m:r>
                      </m:e>
                      <m:sub>
                        <m:r>
                          <a:rPr lang="fr-CH" sz="2000" i="1">
                            <a:latin typeface="Cambria Math" panose="02040503050406030204" pitchFamily="18" charset="0"/>
                            <a:ea typeface="Cambria Math" panose="02040503050406030204" pitchFamily="18" charset="0"/>
                          </a:rPr>
                          <m:t>𝑐𝑣</m:t>
                        </m:r>
                      </m:sub>
                    </m:sSub>
                  </m:oMath>
                </a14:m>
                <a:r>
                  <a:rPr lang="fr-CH" sz="2000" dirty="0">
                    <a:ea typeface="Cambria Math" panose="02040503050406030204" pitchFamily="18" charset="0"/>
                  </a:rPr>
                  <a:t> </a:t>
                </a:r>
                <a14:m>
                  <m:oMath xmlns:m="http://schemas.openxmlformats.org/officeDocument/2006/math">
                    <m:sSub>
                      <m:sSubPr>
                        <m:ctrlPr>
                          <a:rPr lang="fr-CH" sz="2000" i="1">
                            <a:latin typeface="Cambria Math" panose="02040503050406030204" pitchFamily="18" charset="0"/>
                            <a:ea typeface="Cambria Math" panose="02040503050406030204" pitchFamily="18" charset="0"/>
                          </a:rPr>
                        </m:ctrlPr>
                      </m:sSubPr>
                      <m:e>
                        <m:r>
                          <a:rPr lang="fr-CH" sz="2000" i="1">
                            <a:latin typeface="Cambria Math" panose="02040503050406030204" pitchFamily="18" charset="0"/>
                            <a:ea typeface="Cambria Math" panose="02040503050406030204" pitchFamily="18" charset="0"/>
                          </a:rPr>
                          <m:t>𝑌</m:t>
                        </m:r>
                      </m:e>
                      <m:sub>
                        <m:r>
                          <a:rPr lang="fr-CH" sz="2000" i="1">
                            <a:latin typeface="Cambria Math" panose="02040503050406030204" pitchFamily="18" charset="0"/>
                            <a:ea typeface="Cambria Math" panose="02040503050406030204" pitchFamily="18" charset="0"/>
                          </a:rPr>
                          <m:t>2</m:t>
                        </m:r>
                      </m:sub>
                    </m:sSub>
                  </m:oMath>
                </a14:m>
                <a:r>
                  <a:rPr lang="fr-CH" sz="2000" dirty="0">
                    <a:ea typeface="Cambria Math" panose="02040503050406030204" pitchFamily="18" charset="0"/>
                  </a:rPr>
                  <a:t> </a:t>
                </a:r>
              </a:p>
              <a:p>
                <a:pPr marL="0" indent="0">
                  <a:buNone/>
                </a:pPr>
                <a:endParaRPr lang="fr-CH" sz="2000" dirty="0">
                  <a:ea typeface="Cambria Math" panose="02040503050406030204" pitchFamily="18" charset="0"/>
                </a:endParaRPr>
              </a:p>
              <a:p>
                <a:pPr marL="0" indent="0">
                  <a:buNone/>
                </a:pPr>
                <a:r>
                  <a:rPr lang="de-CH" sz="2000" b="1" dirty="0"/>
                  <a:t>Main characterizations:</a:t>
                </a:r>
                <a:endParaRPr lang="fr-CH" sz="2000" dirty="0">
                  <a:ea typeface="Cambria Math" panose="02040503050406030204" pitchFamily="18" charset="0"/>
                </a:endParaRPr>
              </a:p>
              <a:p>
                <a:pPr marL="0" indent="0">
                  <a:buNone/>
                </a:pPr>
                <a:endParaRPr lang="fr-CH" sz="2000" dirty="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15FF1BE-067E-401E-B65C-1002809B7ADD}"/>
                  </a:ext>
                </a:extLst>
              </p:cNvPr>
              <p:cNvSpPr>
                <a:spLocks noGrp="1" noRot="1" noChangeAspect="1" noMove="1" noResize="1" noEditPoints="1" noAdjustHandles="1" noChangeArrowheads="1" noChangeShapeType="1" noTextEdit="1"/>
              </p:cNvSpPr>
              <p:nvPr>
                <p:ph idx="1"/>
              </p:nvPr>
            </p:nvSpPr>
            <p:spPr>
              <a:xfrm>
                <a:off x="643468" y="2638043"/>
                <a:ext cx="3363974" cy="3415623"/>
              </a:xfrm>
              <a:blipFill>
                <a:blip r:embed="rId2"/>
                <a:stretch>
                  <a:fillRect l="-1996" t="-1964" r="-1633"/>
                </a:stretch>
              </a:blipFill>
            </p:spPr>
            <p:txBody>
              <a:bodyPr/>
              <a:lstStyle/>
              <a:p>
                <a:r>
                  <a:rPr lang="de-CH">
                    <a:noFill/>
                  </a:rPr>
                  <a:t> </a:t>
                </a:r>
              </a:p>
            </p:txBody>
          </p:sp>
        </mc:Fallback>
      </mc:AlternateContent>
      <p:pic>
        <p:nvPicPr>
          <p:cNvPr id="4" name="Picture 3">
            <a:extLst>
              <a:ext uri="{FF2B5EF4-FFF2-40B4-BE49-F238E27FC236}">
                <a16:creationId xmlns:a16="http://schemas.microsoft.com/office/drawing/2014/main" id="{429B3916-733B-4C1D-B427-5010F62754CE}"/>
              </a:ext>
            </a:extLst>
          </p:cNvPr>
          <p:cNvPicPr>
            <a:picLocks noChangeAspect="1"/>
          </p:cNvPicPr>
          <p:nvPr/>
        </p:nvPicPr>
        <p:blipFill>
          <a:blip r:embed="rId3"/>
          <a:stretch>
            <a:fillRect/>
          </a:stretch>
        </p:blipFill>
        <p:spPr>
          <a:xfrm>
            <a:off x="5568161" y="643467"/>
            <a:ext cx="5709972" cy="5410199"/>
          </a:xfrm>
          <a:prstGeom prst="rect">
            <a:avLst/>
          </a:prstGeom>
        </p:spPr>
      </p:pic>
    </p:spTree>
    <p:extLst>
      <p:ext uri="{BB962C8B-B14F-4D97-AF65-F5344CB8AC3E}">
        <p14:creationId xmlns:p14="http://schemas.microsoft.com/office/powerpoint/2010/main" val="47340946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4DE3ED-568A-450C-8BC8-7E8312EB4169}"/>
              </a:ext>
            </a:extLst>
          </p:cNvPr>
          <p:cNvSpPr>
            <a:spLocks noGrp="1"/>
          </p:cNvSpPr>
          <p:nvPr>
            <p:ph type="title"/>
          </p:nvPr>
        </p:nvSpPr>
        <p:spPr>
          <a:xfrm>
            <a:off x="655320" y="365125"/>
            <a:ext cx="9013052" cy="1623312"/>
          </a:xfrm>
        </p:spPr>
        <p:txBody>
          <a:bodyPr anchor="b">
            <a:normAutofit/>
          </a:bodyPr>
          <a:lstStyle/>
          <a:p>
            <a:r>
              <a:rPr lang="de-CH" sz="4000" b="1" dirty="0"/>
              <a:t>Stochastic orderings</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5FF1BE-067E-401E-B65C-1002809B7ADD}"/>
                  </a:ext>
                </a:extLst>
              </p:cNvPr>
              <p:cNvSpPr>
                <a:spLocks noGrp="1"/>
              </p:cNvSpPr>
              <p:nvPr>
                <p:ph idx="1"/>
              </p:nvPr>
            </p:nvSpPr>
            <p:spPr>
              <a:xfrm>
                <a:off x="655320" y="2644518"/>
                <a:ext cx="11290246" cy="4145388"/>
              </a:xfrm>
            </p:spPr>
            <p:txBody>
              <a:bodyPr>
                <a:normAutofit fontScale="92500" lnSpcReduction="20000"/>
              </a:bodyPr>
              <a:lstStyle/>
              <a:p>
                <a14:m>
                  <m:oMath xmlns:m="http://schemas.openxmlformats.org/officeDocument/2006/math">
                    <m:sSub>
                      <m:sSubPr>
                        <m:ctrlPr>
                          <a:rPr lang="en-US" sz="2600" i="1">
                            <a:latin typeface="Cambria Math" panose="02040503050406030204" pitchFamily="18" charset="0"/>
                          </a:rPr>
                        </m:ctrlPr>
                      </m:sSubPr>
                      <m:e>
                        <m:r>
                          <a:rPr lang="fr-CH" sz="2600" b="0" i="1">
                            <a:latin typeface="Cambria Math" panose="02040503050406030204" pitchFamily="18" charset="0"/>
                          </a:rPr>
                          <m:t>𝑈</m:t>
                        </m:r>
                      </m:e>
                      <m:sub>
                        <m:r>
                          <a:rPr lang="fr-CH" sz="2600" b="0" i="1">
                            <a:latin typeface="Cambria Math" panose="02040503050406030204" pitchFamily="18" charset="0"/>
                          </a:rPr>
                          <m:t>1</m:t>
                        </m:r>
                      </m:sub>
                    </m:sSub>
                  </m:oMath>
                </a14:m>
                <a:r>
                  <a:rPr lang="en-US" sz="2600" dirty="0"/>
                  <a:t>= class of all non-decreasing utilities</a:t>
                </a:r>
              </a:p>
              <a:p>
                <a14:m>
                  <m:oMath xmlns:m="http://schemas.openxmlformats.org/officeDocument/2006/math">
                    <m:sSub>
                      <m:sSubPr>
                        <m:ctrlPr>
                          <a:rPr lang="en-US" sz="2600" i="1">
                            <a:latin typeface="Cambria Math" panose="02040503050406030204" pitchFamily="18" charset="0"/>
                          </a:rPr>
                        </m:ctrlPr>
                      </m:sSubPr>
                      <m:e>
                        <m:r>
                          <a:rPr lang="fr-CH" sz="2600" i="1">
                            <a:latin typeface="Cambria Math" panose="02040503050406030204" pitchFamily="18" charset="0"/>
                          </a:rPr>
                          <m:t>𝑈</m:t>
                        </m:r>
                      </m:e>
                      <m:sub>
                        <m:r>
                          <a:rPr lang="fr-CH" sz="2600" b="0" i="1">
                            <a:latin typeface="Cambria Math" panose="02040503050406030204" pitchFamily="18" charset="0"/>
                          </a:rPr>
                          <m:t>2</m:t>
                        </m:r>
                      </m:sub>
                    </m:sSub>
                    <m:r>
                      <a:rPr lang="fr-CH" sz="2600" i="1">
                        <a:latin typeface="Cambria Math" panose="02040503050406030204" pitchFamily="18" charset="0"/>
                      </a:rPr>
                      <m:t> </m:t>
                    </m:r>
                  </m:oMath>
                </a14:m>
                <a:r>
                  <a:rPr lang="en-US" sz="2600" dirty="0"/>
                  <a:t>= restriction of to its concave </a:t>
                </a:r>
                <a:r>
                  <a:rPr lang="de-CH" sz="2600" dirty="0"/>
                  <a:t>elements</a:t>
                </a:r>
              </a:p>
              <a:p>
                <a:pPr marL="0" indent="0">
                  <a:buNone/>
                </a:pPr>
                <a:r>
                  <a:rPr lang="de-CH" sz="2600" dirty="0"/>
                  <a:t>Remarks:</a:t>
                </a:r>
              </a:p>
              <a:p>
                <a14:m>
                  <m:oMath xmlns:m="http://schemas.openxmlformats.org/officeDocument/2006/math">
                    <m:sSup>
                      <m:sSupPr>
                        <m:ctrlPr>
                          <a:rPr lang="en-US" sz="2600" i="1">
                            <a:latin typeface="Cambria Math" panose="02040503050406030204" pitchFamily="18" charset="0"/>
                          </a:rPr>
                        </m:ctrlPr>
                      </m:sSupPr>
                      <m:e>
                        <m:r>
                          <a:rPr lang="fr-CH" sz="2600" b="0" i="1">
                            <a:latin typeface="Cambria Math" panose="02040503050406030204" pitchFamily="18" charset="0"/>
                          </a:rPr>
                          <m:t>𝑢</m:t>
                        </m:r>
                      </m:e>
                      <m:sup>
                        <m:r>
                          <a:rPr lang="fr-CH" sz="2600" b="0" i="1">
                            <a:latin typeface="Cambria Math" panose="02040503050406030204" pitchFamily="18" charset="0"/>
                          </a:rPr>
                          <m:t>′</m:t>
                        </m:r>
                      </m:sup>
                    </m:sSup>
                    <m:r>
                      <a:rPr lang="fr-CH" sz="2600" i="1">
                        <a:latin typeface="Cambria Math" panose="02040503050406030204" pitchFamily="18" charset="0"/>
                        <a:ea typeface="Cambria Math" panose="02040503050406030204" pitchFamily="18" charset="0"/>
                      </a:rPr>
                      <m:t>≥</m:t>
                    </m:r>
                    <m:r>
                      <a:rPr lang="fr-CH" sz="2600" b="0" i="1">
                        <a:latin typeface="Cambria Math" panose="02040503050406030204" pitchFamily="18" charset="0"/>
                        <a:ea typeface="Cambria Math" panose="02040503050406030204" pitchFamily="18" charset="0"/>
                      </a:rPr>
                      <m:t>0</m:t>
                    </m:r>
                  </m:oMath>
                </a14:m>
                <a:r>
                  <a:rPr lang="en-US" sz="2600" dirty="0"/>
                  <a:t>: increasing (prefer more than less)</a:t>
                </a:r>
              </a:p>
              <a:p>
                <a14:m>
                  <m:oMath xmlns:m="http://schemas.openxmlformats.org/officeDocument/2006/math">
                    <m:sSup>
                      <m:sSupPr>
                        <m:ctrlPr>
                          <a:rPr lang="de-CH" sz="2600" i="1">
                            <a:latin typeface="Cambria Math" panose="02040503050406030204" pitchFamily="18" charset="0"/>
                          </a:rPr>
                        </m:ctrlPr>
                      </m:sSupPr>
                      <m:e>
                        <m:r>
                          <a:rPr lang="fr-CH" sz="2600" b="0" i="1">
                            <a:latin typeface="Cambria Math" panose="02040503050406030204" pitchFamily="18" charset="0"/>
                          </a:rPr>
                          <m:t>𝑢</m:t>
                        </m:r>
                      </m:e>
                      <m:sup>
                        <m:r>
                          <a:rPr lang="fr-CH" sz="2600" b="0" i="1">
                            <a:latin typeface="Cambria Math" panose="02040503050406030204" pitchFamily="18" charset="0"/>
                          </a:rPr>
                          <m:t>′′</m:t>
                        </m:r>
                      </m:sup>
                    </m:sSup>
                    <m:r>
                      <a:rPr lang="de-CH" sz="2600" i="1">
                        <a:latin typeface="Cambria Math" panose="02040503050406030204" pitchFamily="18" charset="0"/>
                        <a:ea typeface="Cambria Math" panose="02040503050406030204" pitchFamily="18" charset="0"/>
                      </a:rPr>
                      <m:t>≤</m:t>
                    </m:r>
                    <m:r>
                      <a:rPr lang="fr-CH" sz="2600" b="0" i="1">
                        <a:latin typeface="Cambria Math" panose="02040503050406030204" pitchFamily="18" charset="0"/>
                        <a:ea typeface="Cambria Math" panose="02040503050406030204" pitchFamily="18" charset="0"/>
                      </a:rPr>
                      <m:t>0</m:t>
                    </m:r>
                  </m:oMath>
                </a14:m>
                <a:r>
                  <a:rPr lang="de-CH" sz="2600" dirty="0"/>
                  <a:t>: concave (risk aversion)</a:t>
                </a:r>
              </a:p>
              <a:p>
                <a:pPr marL="0" indent="0">
                  <a:buNone/>
                </a:pPr>
                <a14:m>
                  <m:oMath xmlns:m="http://schemas.openxmlformats.org/officeDocument/2006/math">
                    <m:sSub>
                      <m:sSubPr>
                        <m:ctrlPr>
                          <a:rPr lang="de-CH" sz="2600" i="1">
                            <a:latin typeface="Cambria Math" panose="02040503050406030204" pitchFamily="18" charset="0"/>
                          </a:rPr>
                        </m:ctrlPr>
                      </m:sSubPr>
                      <m:e>
                        <m:r>
                          <a:rPr lang="fr-CH" sz="2600" b="0" i="1">
                            <a:latin typeface="Cambria Math" panose="02040503050406030204" pitchFamily="18" charset="0"/>
                          </a:rPr>
                          <m:t>𝑌</m:t>
                        </m:r>
                      </m:e>
                      <m:sub>
                        <m:r>
                          <a:rPr lang="fr-CH" sz="2600" b="0" i="1">
                            <a:latin typeface="Cambria Math" panose="02040503050406030204" pitchFamily="18" charset="0"/>
                          </a:rPr>
                          <m:t>1</m:t>
                        </m:r>
                      </m:sub>
                    </m:sSub>
                  </m:oMath>
                </a14:m>
                <a:r>
                  <a:rPr lang="de-CH" sz="2600" i="1" dirty="0"/>
                  <a:t> is </a:t>
                </a:r>
                <a:r>
                  <a:rPr lang="de-CH" sz="2600" dirty="0"/>
                  <a:t>said to be smaller than </a:t>
                </a:r>
                <a14:m>
                  <m:oMath xmlns:m="http://schemas.openxmlformats.org/officeDocument/2006/math">
                    <m:sSub>
                      <m:sSubPr>
                        <m:ctrlPr>
                          <a:rPr lang="de-CH" sz="2600" i="1">
                            <a:latin typeface="Cambria Math" panose="02040503050406030204" pitchFamily="18" charset="0"/>
                          </a:rPr>
                        </m:ctrlPr>
                      </m:sSubPr>
                      <m:e>
                        <m:r>
                          <a:rPr lang="fr-CH" sz="2600" i="1">
                            <a:latin typeface="Cambria Math" panose="02040503050406030204" pitchFamily="18" charset="0"/>
                          </a:rPr>
                          <m:t>𝑌</m:t>
                        </m:r>
                      </m:e>
                      <m:sub>
                        <m:r>
                          <a:rPr lang="fr-CH" sz="2600" b="0" i="1">
                            <a:latin typeface="Cambria Math" panose="02040503050406030204" pitchFamily="18" charset="0"/>
                          </a:rPr>
                          <m:t>2</m:t>
                        </m:r>
                      </m:sub>
                    </m:sSub>
                  </m:oMath>
                </a14:m>
                <a:r>
                  <a:rPr lang="de-CH" sz="2600" i="1" dirty="0"/>
                  <a:t> </a:t>
                </a:r>
              </a:p>
              <a:p>
                <a:r>
                  <a:rPr lang="en-US" sz="2600" dirty="0"/>
                  <a:t>In the stochastic dominance order</a:t>
                </a:r>
              </a:p>
              <a:p>
                <a:pPr marL="0" indent="0">
                  <a:buNone/>
                </a:pPr>
                <a:r>
                  <a:rPr lang="de-CH" sz="2600" dirty="0"/>
                  <a:t>If </a:t>
                </a:r>
                <a14:m>
                  <m:oMath xmlns:m="http://schemas.openxmlformats.org/officeDocument/2006/math">
                    <m:r>
                      <a:rPr lang="fr-CH" sz="2600" b="0" i="1">
                        <a:latin typeface="Cambria Math" panose="02040503050406030204" pitchFamily="18" charset="0"/>
                      </a:rPr>
                      <m:t>𝐸𝑢</m:t>
                    </m:r>
                    <m:r>
                      <a:rPr lang="fr-CH" sz="2600" b="0" i="1">
                        <a:latin typeface="Cambria Math" panose="02040503050406030204" pitchFamily="18" charset="0"/>
                      </a:rPr>
                      <m:t>(</m:t>
                    </m:r>
                    <m:sSub>
                      <m:sSubPr>
                        <m:ctrlPr>
                          <a:rPr lang="fr-CH" sz="2600" b="0" i="1">
                            <a:latin typeface="Cambria Math" panose="02040503050406030204" pitchFamily="18" charset="0"/>
                          </a:rPr>
                        </m:ctrlPr>
                      </m:sSubPr>
                      <m:e>
                        <m:r>
                          <a:rPr lang="fr-CH" sz="2600" b="0" i="1">
                            <a:latin typeface="Cambria Math" panose="02040503050406030204" pitchFamily="18" charset="0"/>
                          </a:rPr>
                          <m:t>𝑌</m:t>
                        </m:r>
                      </m:e>
                      <m:sub>
                        <m:r>
                          <a:rPr lang="fr-CH" sz="2600" b="0" i="1">
                            <a:latin typeface="Cambria Math" panose="02040503050406030204" pitchFamily="18" charset="0"/>
                          </a:rPr>
                          <m:t>1</m:t>
                        </m:r>
                      </m:sub>
                    </m:sSub>
                    <m:r>
                      <a:rPr lang="fr-CH" sz="2600" b="0" i="1">
                        <a:latin typeface="Cambria Math" panose="02040503050406030204" pitchFamily="18" charset="0"/>
                      </a:rPr>
                      <m:t>)</m:t>
                    </m:r>
                    <m:r>
                      <a:rPr lang="fr-CH" sz="2600" b="0" i="1">
                        <a:latin typeface="Cambria Math" panose="02040503050406030204" pitchFamily="18" charset="0"/>
                        <a:ea typeface="Cambria Math" panose="02040503050406030204" pitchFamily="18" charset="0"/>
                      </a:rPr>
                      <m:t>≤</m:t>
                    </m:r>
                    <m:r>
                      <a:rPr lang="fr-CH" sz="2600" b="0" i="1">
                        <a:latin typeface="Cambria Math" panose="02040503050406030204" pitchFamily="18" charset="0"/>
                        <a:ea typeface="Cambria Math" panose="02040503050406030204" pitchFamily="18" charset="0"/>
                      </a:rPr>
                      <m:t>𝐸𝑢</m:t>
                    </m:r>
                    <m:r>
                      <a:rPr lang="fr-CH" sz="2600" b="0" i="1">
                        <a:latin typeface="Cambria Math" panose="02040503050406030204" pitchFamily="18" charset="0"/>
                        <a:ea typeface="Cambria Math" panose="02040503050406030204" pitchFamily="18" charset="0"/>
                      </a:rPr>
                      <m:t>(</m:t>
                    </m:r>
                    <m:sSub>
                      <m:sSubPr>
                        <m:ctrlPr>
                          <a:rPr lang="fr-CH" sz="2600" b="0" i="1">
                            <a:latin typeface="Cambria Math" panose="02040503050406030204" pitchFamily="18" charset="0"/>
                            <a:ea typeface="Cambria Math" panose="02040503050406030204" pitchFamily="18" charset="0"/>
                          </a:rPr>
                        </m:ctrlPr>
                      </m:sSubPr>
                      <m:e>
                        <m:r>
                          <a:rPr lang="fr-CH" sz="2600" b="0" i="1">
                            <a:latin typeface="Cambria Math" panose="02040503050406030204" pitchFamily="18" charset="0"/>
                            <a:ea typeface="Cambria Math" panose="02040503050406030204" pitchFamily="18" charset="0"/>
                          </a:rPr>
                          <m:t>𝑌</m:t>
                        </m:r>
                      </m:e>
                      <m:sub>
                        <m:r>
                          <a:rPr lang="fr-CH" sz="2600" b="0" i="1">
                            <a:latin typeface="Cambria Math" panose="02040503050406030204" pitchFamily="18" charset="0"/>
                            <a:ea typeface="Cambria Math" panose="02040503050406030204" pitchFamily="18" charset="0"/>
                          </a:rPr>
                          <m:t>2</m:t>
                        </m:r>
                      </m:sub>
                    </m:sSub>
                    <m:r>
                      <a:rPr lang="fr-CH" sz="2600" b="0" i="1">
                        <a:latin typeface="Cambria Math" panose="02040503050406030204" pitchFamily="18" charset="0"/>
                        <a:ea typeface="Cambria Math" panose="02040503050406030204" pitchFamily="18" charset="0"/>
                      </a:rPr>
                      <m:t>)</m:t>
                    </m:r>
                  </m:oMath>
                </a14:m>
                <a:r>
                  <a:rPr lang="de-CH" sz="2600" dirty="0"/>
                  <a:t> for </a:t>
                </a:r>
                <a14:m>
                  <m:oMath xmlns:m="http://schemas.openxmlformats.org/officeDocument/2006/math">
                    <m:r>
                      <a:rPr lang="fr-CH" sz="2600" b="0" i="1">
                        <a:latin typeface="Cambria Math" panose="02040503050406030204" pitchFamily="18" charset="0"/>
                      </a:rPr>
                      <m:t>𝑢</m:t>
                    </m:r>
                    <m:r>
                      <a:rPr lang="fr-CH" sz="2600" b="0" i="1">
                        <a:latin typeface="Cambria Math" panose="02040503050406030204" pitchFamily="18" charset="0"/>
                        <a:ea typeface="Cambria Math" panose="02040503050406030204" pitchFamily="18" charset="0"/>
                      </a:rPr>
                      <m:t>∈</m:t>
                    </m:r>
                    <m:sSub>
                      <m:sSubPr>
                        <m:ctrlPr>
                          <a:rPr lang="fr-CH" sz="2600" b="0" i="1">
                            <a:latin typeface="Cambria Math" panose="02040503050406030204" pitchFamily="18" charset="0"/>
                            <a:ea typeface="Cambria Math" panose="02040503050406030204" pitchFamily="18" charset="0"/>
                          </a:rPr>
                        </m:ctrlPr>
                      </m:sSubPr>
                      <m:e>
                        <m:r>
                          <a:rPr lang="fr-CH" sz="2600" b="0" i="1">
                            <a:latin typeface="Cambria Math" panose="02040503050406030204" pitchFamily="18" charset="0"/>
                            <a:ea typeface="Cambria Math" panose="02040503050406030204" pitchFamily="18" charset="0"/>
                          </a:rPr>
                          <m:t>𝑈</m:t>
                        </m:r>
                      </m:e>
                      <m:sub>
                        <m:r>
                          <a:rPr lang="fr-CH" sz="2600" b="0" i="1">
                            <a:latin typeface="Cambria Math" panose="02040503050406030204" pitchFamily="18" charset="0"/>
                            <a:ea typeface="Cambria Math" panose="02040503050406030204" pitchFamily="18" charset="0"/>
                          </a:rPr>
                          <m:t>1</m:t>
                        </m:r>
                      </m:sub>
                    </m:sSub>
                  </m:oMath>
                </a14:m>
                <a:endParaRPr lang="fr-CH" sz="2600" b="0" dirty="0">
                  <a:ea typeface="Cambria Math" panose="02040503050406030204" pitchFamily="18" charset="0"/>
                </a:endParaRPr>
              </a:p>
              <a:p>
                <a:r>
                  <a:rPr lang="de-CH" sz="2600" dirty="0"/>
                  <a:t> </a:t>
                </a:r>
                <a:r>
                  <a:rPr lang="en-US" sz="2600" dirty="0"/>
                  <a:t>In the increasing concave order</a:t>
                </a:r>
              </a:p>
              <a:p>
                <a:pPr marL="0" indent="0">
                  <a:buNone/>
                </a:pPr>
                <a:r>
                  <a:rPr lang="de-CH" sz="2600" dirty="0"/>
                  <a:t>If </a:t>
                </a:r>
                <a14:m>
                  <m:oMath xmlns:m="http://schemas.openxmlformats.org/officeDocument/2006/math">
                    <m:r>
                      <a:rPr lang="fr-CH" sz="2600" i="1">
                        <a:latin typeface="Cambria Math" panose="02040503050406030204" pitchFamily="18" charset="0"/>
                      </a:rPr>
                      <m:t>𝐸𝑢</m:t>
                    </m:r>
                    <m:r>
                      <a:rPr lang="fr-CH" sz="2600" i="1">
                        <a:latin typeface="Cambria Math" panose="02040503050406030204" pitchFamily="18" charset="0"/>
                      </a:rPr>
                      <m:t>(</m:t>
                    </m:r>
                    <m:sSub>
                      <m:sSubPr>
                        <m:ctrlPr>
                          <a:rPr lang="fr-CH" sz="2600" i="1">
                            <a:latin typeface="Cambria Math" panose="02040503050406030204" pitchFamily="18" charset="0"/>
                          </a:rPr>
                        </m:ctrlPr>
                      </m:sSubPr>
                      <m:e>
                        <m:r>
                          <a:rPr lang="fr-CH" sz="2600" i="1">
                            <a:latin typeface="Cambria Math" panose="02040503050406030204" pitchFamily="18" charset="0"/>
                          </a:rPr>
                          <m:t>𝑌</m:t>
                        </m:r>
                      </m:e>
                      <m:sub>
                        <m:r>
                          <a:rPr lang="fr-CH" sz="2600" i="1">
                            <a:latin typeface="Cambria Math" panose="02040503050406030204" pitchFamily="18" charset="0"/>
                          </a:rPr>
                          <m:t>1</m:t>
                        </m:r>
                      </m:sub>
                    </m:sSub>
                    <m:r>
                      <a:rPr lang="fr-CH" sz="2600" i="1">
                        <a:latin typeface="Cambria Math" panose="02040503050406030204" pitchFamily="18" charset="0"/>
                      </a:rPr>
                      <m:t>)</m:t>
                    </m:r>
                    <m:r>
                      <a:rPr lang="fr-CH" sz="2600" i="1">
                        <a:latin typeface="Cambria Math" panose="02040503050406030204" pitchFamily="18" charset="0"/>
                        <a:ea typeface="Cambria Math" panose="02040503050406030204" pitchFamily="18" charset="0"/>
                      </a:rPr>
                      <m:t>≤</m:t>
                    </m:r>
                    <m:r>
                      <a:rPr lang="fr-CH" sz="2600" i="1">
                        <a:latin typeface="Cambria Math" panose="02040503050406030204" pitchFamily="18" charset="0"/>
                        <a:ea typeface="Cambria Math" panose="02040503050406030204" pitchFamily="18" charset="0"/>
                      </a:rPr>
                      <m:t>𝐸𝑢</m:t>
                    </m:r>
                    <m:r>
                      <a:rPr lang="fr-CH" sz="2600" i="1">
                        <a:latin typeface="Cambria Math" panose="02040503050406030204" pitchFamily="18" charset="0"/>
                        <a:ea typeface="Cambria Math" panose="02040503050406030204" pitchFamily="18" charset="0"/>
                      </a:rPr>
                      <m:t>(</m:t>
                    </m:r>
                    <m:sSub>
                      <m:sSubPr>
                        <m:ctrlPr>
                          <a:rPr lang="fr-CH" sz="2600" i="1">
                            <a:latin typeface="Cambria Math" panose="02040503050406030204" pitchFamily="18" charset="0"/>
                            <a:ea typeface="Cambria Math" panose="02040503050406030204" pitchFamily="18" charset="0"/>
                          </a:rPr>
                        </m:ctrlPr>
                      </m:sSubPr>
                      <m:e>
                        <m:r>
                          <a:rPr lang="fr-CH" sz="2600" i="1">
                            <a:latin typeface="Cambria Math" panose="02040503050406030204" pitchFamily="18" charset="0"/>
                            <a:ea typeface="Cambria Math" panose="02040503050406030204" pitchFamily="18" charset="0"/>
                          </a:rPr>
                          <m:t>𝑌</m:t>
                        </m:r>
                      </m:e>
                      <m:sub>
                        <m:r>
                          <a:rPr lang="fr-CH" sz="2600" i="1">
                            <a:latin typeface="Cambria Math" panose="02040503050406030204" pitchFamily="18" charset="0"/>
                            <a:ea typeface="Cambria Math" panose="02040503050406030204" pitchFamily="18" charset="0"/>
                          </a:rPr>
                          <m:t>2</m:t>
                        </m:r>
                      </m:sub>
                    </m:sSub>
                    <m:r>
                      <a:rPr lang="fr-CH" sz="2600" i="1">
                        <a:latin typeface="Cambria Math" panose="02040503050406030204" pitchFamily="18" charset="0"/>
                        <a:ea typeface="Cambria Math" panose="02040503050406030204" pitchFamily="18" charset="0"/>
                      </a:rPr>
                      <m:t>)</m:t>
                    </m:r>
                  </m:oMath>
                </a14:m>
                <a:r>
                  <a:rPr lang="de-CH" sz="2600" dirty="0"/>
                  <a:t> for </a:t>
                </a:r>
                <a14:m>
                  <m:oMath xmlns:m="http://schemas.openxmlformats.org/officeDocument/2006/math">
                    <m:r>
                      <a:rPr lang="fr-CH" sz="2600" i="1">
                        <a:latin typeface="Cambria Math" panose="02040503050406030204" pitchFamily="18" charset="0"/>
                      </a:rPr>
                      <m:t>𝑢</m:t>
                    </m:r>
                    <m:r>
                      <a:rPr lang="fr-CH" sz="2600" i="1">
                        <a:latin typeface="Cambria Math" panose="02040503050406030204" pitchFamily="18" charset="0"/>
                        <a:ea typeface="Cambria Math" panose="02040503050406030204" pitchFamily="18" charset="0"/>
                      </a:rPr>
                      <m:t>∈</m:t>
                    </m:r>
                    <m:sSub>
                      <m:sSubPr>
                        <m:ctrlPr>
                          <a:rPr lang="fr-CH" sz="2600" i="1">
                            <a:latin typeface="Cambria Math" panose="02040503050406030204" pitchFamily="18" charset="0"/>
                            <a:ea typeface="Cambria Math" panose="02040503050406030204" pitchFamily="18" charset="0"/>
                          </a:rPr>
                        </m:ctrlPr>
                      </m:sSubPr>
                      <m:e>
                        <m:r>
                          <a:rPr lang="fr-CH" sz="2600" i="1">
                            <a:latin typeface="Cambria Math" panose="02040503050406030204" pitchFamily="18" charset="0"/>
                            <a:ea typeface="Cambria Math" panose="02040503050406030204" pitchFamily="18" charset="0"/>
                          </a:rPr>
                          <m:t>𝑈</m:t>
                        </m:r>
                      </m:e>
                      <m:sub>
                        <m:r>
                          <a:rPr lang="fr-CH" sz="2600" b="0" i="1">
                            <a:latin typeface="Cambria Math" panose="02040503050406030204" pitchFamily="18" charset="0"/>
                            <a:ea typeface="Cambria Math" panose="02040503050406030204" pitchFamily="18" charset="0"/>
                          </a:rPr>
                          <m:t>2</m:t>
                        </m:r>
                      </m:sub>
                    </m:sSub>
                  </m:oMath>
                </a14:m>
                <a:endParaRPr lang="fr-CH" sz="2600" dirty="0">
                  <a:ea typeface="Cambria Math" panose="02040503050406030204" pitchFamily="18" charset="0"/>
                </a:endParaRPr>
              </a:p>
              <a:p>
                <a:endParaRPr lang="de-CH" sz="1400" i="1" dirty="0"/>
              </a:p>
            </p:txBody>
          </p:sp>
        </mc:Choice>
        <mc:Fallback xmlns="">
          <p:sp>
            <p:nvSpPr>
              <p:cNvPr id="3" name="Content Placeholder 2">
                <a:extLst>
                  <a:ext uri="{FF2B5EF4-FFF2-40B4-BE49-F238E27FC236}">
                    <a16:creationId xmlns:a16="http://schemas.microsoft.com/office/drawing/2014/main" id="{115FF1BE-067E-401E-B65C-1002809B7ADD}"/>
                  </a:ext>
                </a:extLst>
              </p:cNvPr>
              <p:cNvSpPr>
                <a:spLocks noGrp="1" noRot="1" noChangeAspect="1" noMove="1" noResize="1" noEditPoints="1" noAdjustHandles="1" noChangeArrowheads="1" noChangeShapeType="1" noTextEdit="1"/>
              </p:cNvSpPr>
              <p:nvPr>
                <p:ph idx="1"/>
              </p:nvPr>
            </p:nvSpPr>
            <p:spPr>
              <a:xfrm>
                <a:off x="655320" y="2644518"/>
                <a:ext cx="11290246" cy="4145388"/>
              </a:xfrm>
              <a:blipFill>
                <a:blip r:embed="rId3"/>
                <a:stretch>
                  <a:fillRect l="-864" t="-3382"/>
                </a:stretch>
              </a:blipFill>
            </p:spPr>
            <p:txBody>
              <a:bodyPr/>
              <a:lstStyle/>
              <a:p>
                <a:r>
                  <a:rPr lang="de-CH">
                    <a:noFill/>
                  </a:rPr>
                  <a:t> </a:t>
                </a:r>
              </a:p>
            </p:txBody>
          </p:sp>
        </mc:Fallback>
      </mc:AlternateContent>
    </p:spTree>
    <p:extLst>
      <p:ext uri="{BB962C8B-B14F-4D97-AF65-F5344CB8AC3E}">
        <p14:creationId xmlns:p14="http://schemas.microsoft.com/office/powerpoint/2010/main" val="291068567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628394-871A-413F-9AA5-620E08325755}"/>
              </a:ext>
            </a:extLst>
          </p:cNvPr>
          <p:cNvSpPr>
            <a:spLocks noGrp="1"/>
          </p:cNvSpPr>
          <p:nvPr>
            <p:ph type="title"/>
          </p:nvPr>
        </p:nvSpPr>
        <p:spPr>
          <a:xfrm>
            <a:off x="655320" y="365125"/>
            <a:ext cx="9013052" cy="1623312"/>
          </a:xfrm>
        </p:spPr>
        <p:txBody>
          <a:bodyPr anchor="b">
            <a:normAutofit/>
          </a:bodyPr>
          <a:lstStyle/>
          <a:p>
            <a:r>
              <a:rPr lang="fr-CH" sz="4000"/>
              <a:t>Detecting</a:t>
            </a:r>
            <a:r>
              <a:rPr lang="fr-CH" sz="4000" dirty="0"/>
              <a:t> </a:t>
            </a:r>
            <a:r>
              <a:rPr lang="fr-CH" sz="4000"/>
              <a:t>nonlinear</a:t>
            </a:r>
            <a:r>
              <a:rPr lang="fr-CH" sz="4000" dirty="0"/>
              <a:t> and non-</a:t>
            </a:r>
            <a:r>
              <a:rPr lang="fr-CH" sz="4000"/>
              <a:t>Gaussian</a:t>
            </a:r>
            <a:r>
              <a:rPr lang="fr-CH" sz="4000" dirty="0"/>
              <a:t> Structures</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595E79-471F-4D97-9A2B-3B25D6AA75D8}"/>
                  </a:ext>
                </a:extLst>
              </p:cNvPr>
              <p:cNvSpPr>
                <a:spLocks noGrp="1"/>
              </p:cNvSpPr>
              <p:nvPr>
                <p:ph idx="1"/>
              </p:nvPr>
            </p:nvSpPr>
            <p:spPr>
              <a:xfrm>
                <a:off x="655320" y="2644518"/>
                <a:ext cx="11536680" cy="4145386"/>
              </a:xfrm>
            </p:spPr>
            <p:txBody>
              <a:bodyPr>
                <a:normAutofit/>
              </a:bodyPr>
              <a:lstStyle/>
              <a:p>
                <a:pPr marL="0" indent="0">
                  <a:buNone/>
                </a:pPr>
                <a:r>
                  <a:rPr lang="fr-CH" sz="2400" b="1" dirty="0"/>
                  <a:t>For </a:t>
                </a:r>
                <a:r>
                  <a:rPr lang="fr-CH" sz="2400" b="1" dirty="0" err="1"/>
                  <a:t>two</a:t>
                </a:r>
                <a:r>
                  <a:rPr lang="fr-CH" sz="2400" b="1" dirty="0"/>
                  <a:t> variables, </a:t>
                </a:r>
                <a:r>
                  <a:rPr lang="fr-CH" sz="2400" b="1" dirty="0" err="1"/>
                  <a:t>why</a:t>
                </a:r>
                <a:r>
                  <a:rPr lang="fr-CH" sz="2400" b="1" dirty="0"/>
                  <a:t> not </a:t>
                </a:r>
                <a:r>
                  <a:rPr lang="fr-CH" sz="2400" b="1" dirty="0" err="1"/>
                  <a:t>taking</a:t>
                </a:r>
                <a:r>
                  <a:rPr lang="fr-CH" sz="2400" b="1" dirty="0"/>
                  <a:t> the joint </a:t>
                </a:r>
                <a:r>
                  <a:rPr lang="fr-CH" sz="2400" b="1" dirty="0" err="1"/>
                  <a:t>density</a:t>
                </a:r>
                <a:r>
                  <a:rPr lang="fr-CH" sz="2400" b="1" dirty="0"/>
                  <a:t> </a:t>
                </a:r>
                <a:r>
                  <a:rPr lang="fr-CH" sz="2400" b="1" dirty="0" err="1"/>
                  <a:t>function</a:t>
                </a:r>
                <a:r>
                  <a:rPr lang="fr-CH" sz="2400" b="1" dirty="0"/>
                  <a:t> </a:t>
                </a:r>
                <a14:m>
                  <m:oMath xmlns:m="http://schemas.openxmlformats.org/officeDocument/2006/math">
                    <m:r>
                      <a:rPr lang="fr-CH" sz="2400" b="1" i="1">
                        <a:latin typeface="Cambria Math" panose="02040503050406030204" pitchFamily="18" charset="0"/>
                      </a:rPr>
                      <m:t>𝒇</m:t>
                    </m:r>
                    <m:d>
                      <m:dPr>
                        <m:ctrlPr>
                          <a:rPr lang="fr-CH" sz="2400" b="1" i="1">
                            <a:latin typeface="Cambria Math" panose="02040503050406030204" pitchFamily="18" charset="0"/>
                          </a:rPr>
                        </m:ctrlPr>
                      </m:dPr>
                      <m:e>
                        <m:r>
                          <a:rPr lang="fr-CH" sz="2400" b="1" i="1">
                            <a:latin typeface="Cambria Math" panose="02040503050406030204" pitchFamily="18" charset="0"/>
                          </a:rPr>
                          <m:t>𝒙</m:t>
                        </m:r>
                        <m:r>
                          <a:rPr lang="fr-CH" sz="2400" b="1" i="1">
                            <a:latin typeface="Cambria Math" panose="02040503050406030204" pitchFamily="18" charset="0"/>
                          </a:rPr>
                          <m:t>,</m:t>
                        </m:r>
                        <m:r>
                          <a:rPr lang="fr-CH" sz="2400" b="1" i="1">
                            <a:latin typeface="Cambria Math" panose="02040503050406030204" pitchFamily="18" charset="0"/>
                          </a:rPr>
                          <m:t>𝒚</m:t>
                        </m:r>
                      </m:e>
                    </m:d>
                  </m:oMath>
                </a14:m>
                <a:endParaRPr lang="fr-CH" sz="2400" b="1" dirty="0"/>
              </a:p>
              <a:p>
                <a:pPr marL="0" indent="0">
                  <a:buNone/>
                </a:pPr>
                <a:r>
                  <a:rPr lang="de-CH" sz="2400" b="1" dirty="0"/>
                  <a:t>Or the cumulative distribution function </a:t>
                </a:r>
                <a14:m>
                  <m:oMath xmlns:m="http://schemas.openxmlformats.org/officeDocument/2006/math">
                    <m:r>
                      <a:rPr lang="fr-CH" sz="2400" b="1" i="1">
                        <a:latin typeface="Cambria Math" panose="02040503050406030204" pitchFamily="18" charset="0"/>
                      </a:rPr>
                      <m:t>𝑭</m:t>
                    </m:r>
                    <m:d>
                      <m:dPr>
                        <m:ctrlPr>
                          <a:rPr lang="fr-CH" sz="2400" b="1" i="1">
                            <a:latin typeface="Cambria Math" panose="02040503050406030204" pitchFamily="18" charset="0"/>
                          </a:rPr>
                        </m:ctrlPr>
                      </m:dPr>
                      <m:e>
                        <m:r>
                          <a:rPr lang="fr-CH" sz="2400" b="1" i="1">
                            <a:latin typeface="Cambria Math" panose="02040503050406030204" pitchFamily="18" charset="0"/>
                          </a:rPr>
                          <m:t>𝒙</m:t>
                        </m:r>
                        <m:r>
                          <a:rPr lang="fr-CH" sz="2400" b="1" i="1">
                            <a:latin typeface="Cambria Math" panose="02040503050406030204" pitchFamily="18" charset="0"/>
                          </a:rPr>
                          <m:t>,</m:t>
                        </m:r>
                        <m:r>
                          <a:rPr lang="fr-CH" sz="2400" b="1" i="1">
                            <a:latin typeface="Cambria Math" panose="02040503050406030204" pitchFamily="18" charset="0"/>
                          </a:rPr>
                          <m:t>𝒚</m:t>
                        </m:r>
                      </m:e>
                    </m:d>
                  </m:oMath>
                </a14:m>
                <a:endParaRPr lang="fr-CH" sz="2400" b="1" dirty="0"/>
              </a:p>
              <a:p>
                <a:pPr marL="0" indent="0">
                  <a:buNone/>
                </a:pPr>
                <a:endParaRPr lang="de-CH" sz="2400" b="1" dirty="0"/>
              </a:p>
              <a:p>
                <a:r>
                  <a:rPr lang="de-CH" sz="2400" dirty="0"/>
                  <a:t>If a parametric density model is considered, it is difficult to give an interpretation of the parameters in terms of the strength of the dependence.</a:t>
                </a:r>
              </a:p>
              <a:p>
                <a:r>
                  <a:rPr lang="de-CH" sz="2400" dirty="0"/>
                  <a:t>If we look at non parametric estimates for multivariate density functions... The problems increase with dimension due both to difficulties of producing a graphical display and to the lack of precision of the estimates due to </a:t>
                </a:r>
                <a:r>
                  <a:rPr lang="de-CH" sz="2400" b="1" u="sng" dirty="0"/>
                  <a:t>the curse of dimensionality</a:t>
                </a:r>
              </a:p>
            </p:txBody>
          </p:sp>
        </mc:Choice>
        <mc:Fallback xmlns="">
          <p:sp>
            <p:nvSpPr>
              <p:cNvPr id="3" name="Content Placeholder 2">
                <a:extLst>
                  <a:ext uri="{FF2B5EF4-FFF2-40B4-BE49-F238E27FC236}">
                    <a16:creationId xmlns:a16="http://schemas.microsoft.com/office/drawing/2014/main" id="{38595E79-471F-4D97-9A2B-3B25D6AA75D8}"/>
                  </a:ext>
                </a:extLst>
              </p:cNvPr>
              <p:cNvSpPr>
                <a:spLocks noGrp="1" noRot="1" noChangeAspect="1" noMove="1" noResize="1" noEditPoints="1" noAdjustHandles="1" noChangeArrowheads="1" noChangeShapeType="1" noTextEdit="1"/>
              </p:cNvSpPr>
              <p:nvPr>
                <p:ph idx="1"/>
              </p:nvPr>
            </p:nvSpPr>
            <p:spPr>
              <a:xfrm>
                <a:off x="655320" y="2644518"/>
                <a:ext cx="11536680" cy="4145386"/>
              </a:xfrm>
              <a:blipFill>
                <a:blip r:embed="rId2"/>
                <a:stretch>
                  <a:fillRect l="-846" t="-2059"/>
                </a:stretch>
              </a:blipFill>
            </p:spPr>
            <p:txBody>
              <a:bodyPr/>
              <a:lstStyle/>
              <a:p>
                <a:r>
                  <a:rPr lang="de-CH">
                    <a:noFill/>
                  </a:rPr>
                  <a:t> </a:t>
                </a:r>
              </a:p>
            </p:txBody>
          </p:sp>
        </mc:Fallback>
      </mc:AlternateContent>
    </p:spTree>
    <p:extLst>
      <p:ext uri="{BB962C8B-B14F-4D97-AF65-F5344CB8AC3E}">
        <p14:creationId xmlns:p14="http://schemas.microsoft.com/office/powerpoint/2010/main" val="138894210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D7ADAF-C332-40AD-9E2E-1E9E9EB61C42}"/>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u="sng" kern="1200">
                <a:solidFill>
                  <a:srgbClr val="FFFFFF"/>
                </a:solidFill>
                <a:latin typeface="+mj-lt"/>
                <a:ea typeface="+mj-ea"/>
                <a:cs typeface="+mj-cs"/>
              </a:rPr>
              <a:t>Curse of dimensionality</a:t>
            </a:r>
            <a:endParaRPr lang="en-US" sz="5400" kern="1200">
              <a:solidFill>
                <a:srgbClr val="FFFFFF"/>
              </a:solidFill>
              <a:latin typeface="+mj-lt"/>
              <a:ea typeface="+mj-ea"/>
              <a:cs typeface="+mj-cs"/>
            </a:endParaRPr>
          </a:p>
        </p:txBody>
      </p:sp>
      <p:sp>
        <p:nvSpPr>
          <p:cNvPr id="8" name="Content Placeholder 7">
            <a:extLst>
              <a:ext uri="{FF2B5EF4-FFF2-40B4-BE49-F238E27FC236}">
                <a16:creationId xmlns:a16="http://schemas.microsoft.com/office/drawing/2014/main" id="{281F25A1-95E8-42F4-803E-F7DFF1B19974}"/>
              </a:ext>
            </a:extLst>
          </p:cNvPr>
          <p:cNvSpPr>
            <a:spLocks noGrp="1"/>
          </p:cNvSpPr>
          <p:nvPr>
            <p:ph idx="1"/>
          </p:nvPr>
        </p:nvSpPr>
        <p:spPr>
          <a:xfrm>
            <a:off x="1524000" y="1525638"/>
            <a:ext cx="9144000" cy="420001"/>
          </a:xfrm>
        </p:spPr>
        <p:txBody>
          <a:bodyPr vert="horz" lIns="91440" tIns="45720" rIns="91440" bIns="45720" rtlCol="0">
            <a:normAutofit/>
          </a:bodyPr>
          <a:lstStyle/>
          <a:p>
            <a:pPr marL="0" indent="0" algn="ctr">
              <a:buNone/>
            </a:pPr>
            <a:r>
              <a:rPr lang="en-US" sz="2000" kern="1200">
                <a:solidFill>
                  <a:srgbClr val="71E1F6"/>
                </a:solidFill>
                <a:latin typeface="+mn-lt"/>
                <a:ea typeface="+mn-ea"/>
                <a:cs typeface="+mn-cs"/>
              </a:rPr>
              <a:t>From wikipedia</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383A066C-2F03-45D6-80C0-4892834C73C9}"/>
              </a:ext>
            </a:extLst>
          </p:cNvPr>
          <p:cNvPicPr>
            <a:picLocks noChangeAspect="1"/>
          </p:cNvPicPr>
          <p:nvPr/>
        </p:nvPicPr>
        <p:blipFill>
          <a:blip r:embed="rId2"/>
          <a:stretch>
            <a:fillRect/>
          </a:stretch>
        </p:blipFill>
        <p:spPr>
          <a:xfrm>
            <a:off x="1121664" y="2310834"/>
            <a:ext cx="9960864" cy="4547165"/>
          </a:xfrm>
          <a:prstGeom prst="rect">
            <a:avLst/>
          </a:prstGeom>
        </p:spPr>
      </p:pic>
    </p:spTree>
    <p:extLst>
      <p:ext uri="{BB962C8B-B14F-4D97-AF65-F5344CB8AC3E}">
        <p14:creationId xmlns:p14="http://schemas.microsoft.com/office/powerpoint/2010/main" val="3089707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628394-871A-413F-9AA5-620E08325755}"/>
              </a:ext>
            </a:extLst>
          </p:cNvPr>
          <p:cNvSpPr>
            <a:spLocks noGrp="1"/>
          </p:cNvSpPr>
          <p:nvPr>
            <p:ph type="title"/>
          </p:nvPr>
        </p:nvSpPr>
        <p:spPr>
          <a:xfrm>
            <a:off x="655320" y="365125"/>
            <a:ext cx="9013052" cy="1623312"/>
          </a:xfrm>
        </p:spPr>
        <p:txBody>
          <a:bodyPr anchor="b">
            <a:normAutofit/>
          </a:bodyPr>
          <a:lstStyle/>
          <a:p>
            <a:r>
              <a:rPr lang="fr-CH" sz="4000"/>
              <a:t>Detecting</a:t>
            </a:r>
            <a:r>
              <a:rPr lang="fr-CH" sz="4000" dirty="0"/>
              <a:t> </a:t>
            </a:r>
            <a:r>
              <a:rPr lang="fr-CH" sz="4000"/>
              <a:t>nonlinear</a:t>
            </a:r>
            <a:r>
              <a:rPr lang="fr-CH" sz="4000" dirty="0"/>
              <a:t> and non-</a:t>
            </a:r>
            <a:r>
              <a:rPr lang="fr-CH" sz="4000"/>
              <a:t>Gaussian</a:t>
            </a:r>
            <a:r>
              <a:rPr lang="fr-CH" sz="4000" dirty="0"/>
              <a:t> Structures</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595E79-471F-4D97-9A2B-3B25D6AA75D8}"/>
                  </a:ext>
                </a:extLst>
              </p:cNvPr>
              <p:cNvSpPr>
                <a:spLocks noGrp="1"/>
              </p:cNvSpPr>
              <p:nvPr>
                <p:ph idx="1"/>
              </p:nvPr>
            </p:nvSpPr>
            <p:spPr>
              <a:xfrm>
                <a:off x="655320" y="2644518"/>
                <a:ext cx="11465344" cy="3327251"/>
              </a:xfrm>
            </p:spPr>
            <p:txBody>
              <a:bodyPr>
                <a:normAutofit/>
              </a:bodyPr>
              <a:lstStyle/>
              <a:p>
                <a:r>
                  <a:rPr lang="en-US" sz="2400" dirty="0"/>
                  <a:t>Another problem in analyzing a joint density function is that it may be difficult to disentangle effects due to the shape of marginal distributions and effects due to dependence among the variables involved. </a:t>
                </a:r>
              </a:p>
              <a:p>
                <a:pPr marL="0" indent="0">
                  <a:buNone/>
                </a:pPr>
                <a:r>
                  <a:rPr lang="en-US" sz="2400" b="1" u="sng" dirty="0"/>
                  <a:t>This last problem is resolved by the copula construction.</a:t>
                </a:r>
              </a:p>
              <a:p>
                <a:r>
                  <a:rPr lang="en-US" sz="2400" dirty="0" err="1"/>
                  <a:t>Sklar’s</a:t>
                </a:r>
                <a:r>
                  <a:rPr lang="en-US" sz="2400" dirty="0"/>
                  <a:t> (1959) theorem states that a multivariate cumulative distribution function </a:t>
                </a:r>
                <a:r>
                  <a:rPr lang="en-US" sz="2400" i="1" dirty="0"/>
                  <a:t>F</a:t>
                </a:r>
                <a:r>
                  <a:rPr lang="en-US" sz="2400" dirty="0"/>
                  <a:t>(</a:t>
                </a:r>
                <a:r>
                  <a:rPr lang="en-US" sz="2400" i="1" dirty="0"/>
                  <a:t>x</a:t>
                </a:r>
                <a:r>
                  <a:rPr lang="en-US" sz="2400" dirty="0"/>
                  <a:t>) = </a:t>
                </a:r>
                <a:r>
                  <a:rPr lang="en-US" sz="2400" i="1" dirty="0"/>
                  <a:t>F</a:t>
                </a:r>
                <a:r>
                  <a:rPr lang="en-US" sz="2400" dirty="0"/>
                  <a:t>(</a:t>
                </a:r>
                <a14:m>
                  <m:oMath xmlns:m="http://schemas.openxmlformats.org/officeDocument/2006/math">
                    <m:sSub>
                      <m:sSubPr>
                        <m:ctrlPr>
                          <a:rPr lang="en-US" sz="2400" i="1">
                            <a:latin typeface="Cambria Math" panose="02040503050406030204" pitchFamily="18" charset="0"/>
                          </a:rPr>
                        </m:ctrlPr>
                      </m:sSubPr>
                      <m:e>
                        <m:r>
                          <a:rPr lang="fr-CH" sz="2400" b="0" i="1">
                            <a:latin typeface="Cambria Math" panose="02040503050406030204" pitchFamily="18" charset="0"/>
                          </a:rPr>
                          <m:t>𝑥</m:t>
                        </m:r>
                      </m:e>
                      <m:sub>
                        <m:r>
                          <a:rPr lang="fr-CH" sz="2400" i="1">
                            <a:latin typeface="Cambria Math" panose="02040503050406030204" pitchFamily="18" charset="0"/>
                          </a:rPr>
                          <m:t>1</m:t>
                        </m:r>
                      </m:sub>
                    </m:sSub>
                  </m:oMath>
                </a14:m>
                <a:r>
                  <a:rPr lang="en-US" sz="2400" i="1" dirty="0"/>
                  <a:t>, . . . , </a:t>
                </a:r>
                <a14:m>
                  <m:oMath xmlns:m="http://schemas.openxmlformats.org/officeDocument/2006/math">
                    <m:sSub>
                      <m:sSubPr>
                        <m:ctrlPr>
                          <a:rPr lang="en-US" sz="2400" i="1">
                            <a:latin typeface="Cambria Math" panose="02040503050406030204" pitchFamily="18" charset="0"/>
                          </a:rPr>
                        </m:ctrlPr>
                      </m:sSubPr>
                      <m:e>
                        <m:r>
                          <a:rPr lang="fr-CH" sz="2400" b="0" i="1">
                            <a:latin typeface="Cambria Math" panose="02040503050406030204" pitchFamily="18" charset="0"/>
                          </a:rPr>
                          <m:t>𝑥</m:t>
                        </m:r>
                      </m:e>
                      <m:sub>
                        <m:r>
                          <a:rPr lang="fr-CH" sz="2400" b="0" i="1">
                            <a:latin typeface="Cambria Math" panose="02040503050406030204" pitchFamily="18" charset="0"/>
                          </a:rPr>
                          <m:t>𝑝</m:t>
                        </m:r>
                      </m:sub>
                    </m:sSub>
                  </m:oMath>
                </a14:m>
                <a:r>
                  <a:rPr lang="en-US" sz="2400" dirty="0"/>
                  <a:t>) with marginals </a:t>
                </a:r>
                <a14:m>
                  <m:oMath xmlns:m="http://schemas.openxmlformats.org/officeDocument/2006/math">
                    <m:sSub>
                      <m:sSubPr>
                        <m:ctrlPr>
                          <a:rPr lang="en-US" sz="2400" i="1">
                            <a:latin typeface="Cambria Math" panose="02040503050406030204" pitchFamily="18" charset="0"/>
                          </a:rPr>
                        </m:ctrlPr>
                      </m:sSubPr>
                      <m:e>
                        <m:r>
                          <a:rPr lang="fr-CH" sz="2400" b="0" i="1">
                            <a:latin typeface="Cambria Math" panose="02040503050406030204" pitchFamily="18" charset="0"/>
                          </a:rPr>
                          <m:t>𝐹</m:t>
                        </m:r>
                      </m:e>
                      <m:sub>
                        <m:r>
                          <a:rPr lang="fr-CH" sz="2400" b="0" i="1">
                            <a:latin typeface="Cambria Math" panose="02040503050406030204" pitchFamily="18" charset="0"/>
                          </a:rPr>
                          <m:t>𝑖</m:t>
                        </m:r>
                      </m:sub>
                    </m:sSub>
                  </m:oMath>
                </a14:m>
                <a:r>
                  <a:rPr lang="en-US" sz="2400" dirty="0"/>
                  <a:t>(</a:t>
                </a:r>
                <a14:m>
                  <m:oMath xmlns:m="http://schemas.openxmlformats.org/officeDocument/2006/math">
                    <m:sSub>
                      <m:sSubPr>
                        <m:ctrlPr>
                          <a:rPr lang="en-US" sz="2400" i="1">
                            <a:latin typeface="Cambria Math" panose="02040503050406030204" pitchFamily="18" charset="0"/>
                          </a:rPr>
                        </m:ctrlPr>
                      </m:sSubPr>
                      <m:e>
                        <m:r>
                          <a:rPr lang="fr-CH" sz="2400" b="0" i="1">
                            <a:latin typeface="Cambria Math" panose="02040503050406030204" pitchFamily="18" charset="0"/>
                          </a:rPr>
                          <m:t>𝑥</m:t>
                        </m:r>
                      </m:e>
                      <m:sub>
                        <m:r>
                          <a:rPr lang="fr-CH" sz="2400" b="0" i="1">
                            <a:latin typeface="Cambria Math" panose="02040503050406030204" pitchFamily="18" charset="0"/>
                          </a:rPr>
                          <m:t>𝑖</m:t>
                        </m:r>
                      </m:sub>
                    </m:sSub>
                  </m:oMath>
                </a14:m>
                <a:r>
                  <a:rPr lang="en-US" sz="2400" dirty="0"/>
                  <a:t>), </a:t>
                </a:r>
                <a:r>
                  <a:rPr lang="en-US" sz="2400" i="1" dirty="0" err="1"/>
                  <a:t>i</a:t>
                </a:r>
                <a:r>
                  <a:rPr lang="en-US" sz="2400" i="1" dirty="0"/>
                  <a:t> </a:t>
                </a:r>
                <a:r>
                  <a:rPr lang="en-US" sz="2400" dirty="0"/>
                  <a:t>= 1</a:t>
                </a:r>
                <a:r>
                  <a:rPr lang="en-US" sz="2400" i="1" dirty="0"/>
                  <a:t>, . . . , p </a:t>
                </a:r>
                <a:r>
                  <a:rPr lang="en-US" sz="2400" dirty="0"/>
                  <a:t>can be decomposed as</a:t>
                </a:r>
              </a:p>
              <a:p>
                <a:pPr marL="0" indent="0">
                  <a:buNone/>
                </a:pPr>
                <a:r>
                  <a:rPr lang="de-CH" sz="2400" i="1" dirty="0"/>
                  <a:t>F</a:t>
                </a:r>
                <a:r>
                  <a:rPr lang="de-CH" sz="2400" dirty="0"/>
                  <a:t>(</a:t>
                </a:r>
                <a14:m>
                  <m:oMath xmlns:m="http://schemas.openxmlformats.org/officeDocument/2006/math">
                    <m:sSub>
                      <m:sSubPr>
                        <m:ctrlPr>
                          <a:rPr lang="en-US" sz="2400" i="1">
                            <a:latin typeface="Cambria Math" panose="02040503050406030204" pitchFamily="18" charset="0"/>
                          </a:rPr>
                        </m:ctrlPr>
                      </m:sSubPr>
                      <m:e>
                        <m:r>
                          <a:rPr lang="fr-CH" sz="2400" b="0" i="1">
                            <a:latin typeface="Cambria Math" panose="02040503050406030204" pitchFamily="18" charset="0"/>
                          </a:rPr>
                          <m:t>𝑥</m:t>
                        </m:r>
                      </m:e>
                      <m:sub>
                        <m:r>
                          <a:rPr lang="fr-CH" sz="2400" i="1">
                            <a:latin typeface="Cambria Math" panose="02040503050406030204" pitchFamily="18" charset="0"/>
                          </a:rPr>
                          <m:t>1</m:t>
                        </m:r>
                      </m:sub>
                    </m:sSub>
                  </m:oMath>
                </a14:m>
                <a:r>
                  <a:rPr lang="de-CH" sz="2400" i="1" dirty="0"/>
                  <a:t>, . . . , </a:t>
                </a:r>
                <a14:m>
                  <m:oMath xmlns:m="http://schemas.openxmlformats.org/officeDocument/2006/math">
                    <m:sSub>
                      <m:sSubPr>
                        <m:ctrlPr>
                          <a:rPr lang="en-US" sz="2400" i="1">
                            <a:latin typeface="Cambria Math" panose="02040503050406030204" pitchFamily="18" charset="0"/>
                          </a:rPr>
                        </m:ctrlPr>
                      </m:sSubPr>
                      <m:e>
                        <m:r>
                          <a:rPr lang="fr-CH" sz="2400" b="0" i="1">
                            <a:latin typeface="Cambria Math" panose="02040503050406030204" pitchFamily="18" charset="0"/>
                          </a:rPr>
                          <m:t>𝑥</m:t>
                        </m:r>
                      </m:e>
                      <m:sub>
                        <m:r>
                          <a:rPr lang="fr-CH" sz="2400" b="0" i="1">
                            <a:latin typeface="Cambria Math" panose="02040503050406030204" pitchFamily="18" charset="0"/>
                          </a:rPr>
                          <m:t>𝑝</m:t>
                        </m:r>
                      </m:sub>
                    </m:sSub>
                  </m:oMath>
                </a14:m>
                <a:r>
                  <a:rPr lang="de-CH" sz="2400" dirty="0"/>
                  <a:t>) = </a:t>
                </a:r>
                <a:r>
                  <a:rPr lang="de-CH" sz="2400" i="1" dirty="0"/>
                  <a:t>C</a:t>
                </a:r>
                <a:r>
                  <a:rPr lang="de-CH" sz="2400" dirty="0"/>
                  <a:t>(</a:t>
                </a:r>
                <a14:m>
                  <m:oMath xmlns:m="http://schemas.openxmlformats.org/officeDocument/2006/math">
                    <m:sSub>
                      <m:sSubPr>
                        <m:ctrlPr>
                          <a:rPr lang="en-US" sz="2400" i="1">
                            <a:latin typeface="Cambria Math" panose="02040503050406030204" pitchFamily="18" charset="0"/>
                          </a:rPr>
                        </m:ctrlPr>
                      </m:sSubPr>
                      <m:e>
                        <m:r>
                          <a:rPr lang="fr-CH" sz="2400" i="1">
                            <a:latin typeface="Cambria Math" panose="02040503050406030204" pitchFamily="18" charset="0"/>
                          </a:rPr>
                          <m:t>𝐹</m:t>
                        </m:r>
                      </m:e>
                      <m:sub>
                        <m:r>
                          <a:rPr lang="fr-CH" sz="2400" b="0" i="1">
                            <a:latin typeface="Cambria Math" panose="02040503050406030204" pitchFamily="18" charset="0"/>
                          </a:rPr>
                          <m:t>1</m:t>
                        </m:r>
                      </m:sub>
                    </m:sSub>
                  </m:oMath>
                </a14:m>
                <a:r>
                  <a:rPr lang="en-US" sz="2400" dirty="0"/>
                  <a:t>(</a:t>
                </a:r>
                <a14:m>
                  <m:oMath xmlns:m="http://schemas.openxmlformats.org/officeDocument/2006/math">
                    <m:sSub>
                      <m:sSubPr>
                        <m:ctrlPr>
                          <a:rPr lang="en-US" sz="2400" i="1">
                            <a:latin typeface="Cambria Math" panose="02040503050406030204" pitchFamily="18" charset="0"/>
                          </a:rPr>
                        </m:ctrlPr>
                      </m:sSubPr>
                      <m:e>
                        <m:r>
                          <a:rPr lang="fr-CH" sz="2400" i="1">
                            <a:latin typeface="Cambria Math" panose="02040503050406030204" pitchFamily="18" charset="0"/>
                          </a:rPr>
                          <m:t>𝑥</m:t>
                        </m:r>
                      </m:e>
                      <m:sub>
                        <m:r>
                          <a:rPr lang="fr-CH" sz="2400" b="0" i="1">
                            <a:latin typeface="Cambria Math" panose="02040503050406030204" pitchFamily="18" charset="0"/>
                          </a:rPr>
                          <m:t>1</m:t>
                        </m:r>
                      </m:sub>
                    </m:sSub>
                  </m:oMath>
                </a14:m>
                <a:r>
                  <a:rPr lang="en-US" sz="2400" dirty="0"/>
                  <a:t>)</a:t>
                </a:r>
                <a:r>
                  <a:rPr lang="de-CH" sz="2400" i="1" dirty="0"/>
                  <a:t>. . . , </a:t>
                </a:r>
                <a14:m>
                  <m:oMath xmlns:m="http://schemas.openxmlformats.org/officeDocument/2006/math">
                    <m:sSub>
                      <m:sSubPr>
                        <m:ctrlPr>
                          <a:rPr lang="en-US" sz="2400" i="1">
                            <a:latin typeface="Cambria Math" panose="02040503050406030204" pitchFamily="18" charset="0"/>
                          </a:rPr>
                        </m:ctrlPr>
                      </m:sSubPr>
                      <m:e>
                        <m:r>
                          <a:rPr lang="fr-CH" sz="2400" i="1">
                            <a:latin typeface="Cambria Math" panose="02040503050406030204" pitchFamily="18" charset="0"/>
                          </a:rPr>
                          <m:t>𝐹</m:t>
                        </m:r>
                      </m:e>
                      <m:sub>
                        <m:r>
                          <a:rPr lang="fr-CH" sz="2400" b="0" i="1">
                            <a:latin typeface="Cambria Math" panose="02040503050406030204" pitchFamily="18" charset="0"/>
                          </a:rPr>
                          <m:t>𝑝</m:t>
                        </m:r>
                      </m:sub>
                    </m:sSub>
                  </m:oMath>
                </a14:m>
                <a:r>
                  <a:rPr lang="en-US" sz="2400" dirty="0"/>
                  <a:t>(</a:t>
                </a:r>
                <a14:m>
                  <m:oMath xmlns:m="http://schemas.openxmlformats.org/officeDocument/2006/math">
                    <m:sSub>
                      <m:sSubPr>
                        <m:ctrlPr>
                          <a:rPr lang="en-US" sz="2400" i="1">
                            <a:latin typeface="Cambria Math" panose="02040503050406030204" pitchFamily="18" charset="0"/>
                          </a:rPr>
                        </m:ctrlPr>
                      </m:sSubPr>
                      <m:e>
                        <m:r>
                          <a:rPr lang="fr-CH" sz="2400" i="1">
                            <a:latin typeface="Cambria Math" panose="02040503050406030204" pitchFamily="18" charset="0"/>
                          </a:rPr>
                          <m:t>𝑥</m:t>
                        </m:r>
                      </m:e>
                      <m:sub>
                        <m:r>
                          <a:rPr lang="fr-CH" sz="2400" b="0" i="1">
                            <a:latin typeface="Cambria Math" panose="02040503050406030204" pitchFamily="18" charset="0"/>
                          </a:rPr>
                          <m:t>𝑝</m:t>
                        </m:r>
                      </m:sub>
                    </m:sSub>
                  </m:oMath>
                </a14:m>
                <a:r>
                  <a:rPr lang="en-US" sz="2400" dirty="0"/>
                  <a:t>)</a:t>
                </a:r>
                <a:r>
                  <a:rPr lang="de-CH" sz="2400" dirty="0"/>
                  <a:t>)</a:t>
                </a:r>
              </a:p>
              <a:p>
                <a:r>
                  <a:rPr lang="en-US" sz="2400" dirty="0"/>
                  <a:t>where </a:t>
                </a:r>
                <a:r>
                  <a:rPr lang="en-US" sz="2400" i="1" dirty="0"/>
                  <a:t>C</a:t>
                </a:r>
                <a:r>
                  <a:rPr lang="en-US" sz="2400" dirty="0"/>
                  <a:t>(</a:t>
                </a:r>
                <a14:m>
                  <m:oMath xmlns:m="http://schemas.openxmlformats.org/officeDocument/2006/math">
                    <m:sSub>
                      <m:sSubPr>
                        <m:ctrlPr>
                          <a:rPr lang="en-US" sz="2400" i="1">
                            <a:latin typeface="Cambria Math" panose="02040503050406030204" pitchFamily="18" charset="0"/>
                          </a:rPr>
                        </m:ctrlPr>
                      </m:sSubPr>
                      <m:e>
                        <m:r>
                          <a:rPr lang="fr-CH" sz="2400" b="0" i="1">
                            <a:latin typeface="Cambria Math" panose="02040503050406030204" pitchFamily="18" charset="0"/>
                          </a:rPr>
                          <m:t>𝑢</m:t>
                        </m:r>
                      </m:e>
                      <m:sub>
                        <m:r>
                          <a:rPr lang="fr-CH" sz="2400" i="1">
                            <a:latin typeface="Cambria Math" panose="02040503050406030204" pitchFamily="18" charset="0"/>
                          </a:rPr>
                          <m:t>1</m:t>
                        </m:r>
                      </m:sub>
                    </m:sSub>
                  </m:oMath>
                </a14:m>
                <a:r>
                  <a:rPr lang="en-US" sz="2400" i="1" dirty="0"/>
                  <a:t>, . . . </a:t>
                </a:r>
                <a14:m>
                  <m:oMath xmlns:m="http://schemas.openxmlformats.org/officeDocument/2006/math">
                    <m:sSub>
                      <m:sSubPr>
                        <m:ctrlPr>
                          <a:rPr lang="en-US" sz="2400" i="1">
                            <a:latin typeface="Cambria Math" panose="02040503050406030204" pitchFamily="18" charset="0"/>
                          </a:rPr>
                        </m:ctrlPr>
                      </m:sSubPr>
                      <m:e>
                        <m:r>
                          <a:rPr lang="fr-CH" sz="2400" b="0" i="1">
                            <a:latin typeface="Cambria Math" panose="02040503050406030204" pitchFamily="18" charset="0"/>
                          </a:rPr>
                          <m:t>𝑢</m:t>
                        </m:r>
                      </m:e>
                      <m:sub>
                        <m:r>
                          <a:rPr lang="fr-CH" sz="2400" b="0" i="1">
                            <a:latin typeface="Cambria Math" panose="02040503050406030204" pitchFamily="18" charset="0"/>
                          </a:rPr>
                          <m:t>𝑝</m:t>
                        </m:r>
                      </m:sub>
                    </m:sSub>
                  </m:oMath>
                </a14:m>
                <a:r>
                  <a:rPr lang="en-US" sz="2400" dirty="0"/>
                  <a:t>) is a distribution function over the unit cube </a:t>
                </a:r>
                <a14:m>
                  <m:oMath xmlns:m="http://schemas.openxmlformats.org/officeDocument/2006/math">
                    <m:sSup>
                      <m:sSupPr>
                        <m:ctrlPr>
                          <a:rPr lang="en-US" sz="2400" i="1">
                            <a:latin typeface="Cambria Math" panose="02040503050406030204" pitchFamily="18" charset="0"/>
                          </a:rPr>
                        </m:ctrlPr>
                      </m:sSupPr>
                      <m:e>
                        <a:fld id="{825F15A7-03F4-43D7-82C5-3E23DA2F108C}" type="mathplaceholder">
                          <a:rPr lang="en-US" sz="2400" i="1">
                            <a:latin typeface="Cambria Math" panose="02040503050406030204" pitchFamily="18" charset="0"/>
                          </a:rPr>
                          <a:t>.</a:t>
                        </a:fld>
                        <m:r>
                          <m:rPr>
                            <m:nor/>
                          </m:rPr>
                          <a:rPr lang="en-US" sz="2400"/>
                          <m:t>[0</m:t>
                        </m:r>
                        <m:r>
                          <m:rPr>
                            <m:nor/>
                          </m:rPr>
                          <a:rPr lang="en-US" sz="2400" i="1"/>
                          <m:t>, </m:t>
                        </m:r>
                        <m:r>
                          <m:rPr>
                            <m:nor/>
                          </m:rPr>
                          <a:rPr lang="en-US" sz="2400"/>
                          <m:t>1]</m:t>
                        </m:r>
                      </m:e>
                      <m:sup>
                        <m:r>
                          <a:rPr lang="fr-CH" sz="2400" b="0" i="1">
                            <a:latin typeface="Cambria Math" panose="02040503050406030204" pitchFamily="18" charset="0"/>
                          </a:rPr>
                          <m:t>𝑝</m:t>
                        </m:r>
                      </m:sup>
                    </m:sSup>
                  </m:oMath>
                </a14:m>
                <a:r>
                  <a:rPr lang="en-US" sz="2400" i="1" dirty="0"/>
                  <a:t>.</a:t>
                </a:r>
                <a:endParaRPr lang="de-CH" sz="2400" b="1" u="sng" dirty="0"/>
              </a:p>
            </p:txBody>
          </p:sp>
        </mc:Choice>
        <mc:Fallback xmlns="">
          <p:sp>
            <p:nvSpPr>
              <p:cNvPr id="3" name="Content Placeholder 2">
                <a:extLst>
                  <a:ext uri="{FF2B5EF4-FFF2-40B4-BE49-F238E27FC236}">
                    <a16:creationId xmlns:a16="http://schemas.microsoft.com/office/drawing/2014/main" id="{38595E79-471F-4D97-9A2B-3B25D6AA75D8}"/>
                  </a:ext>
                </a:extLst>
              </p:cNvPr>
              <p:cNvSpPr>
                <a:spLocks noGrp="1" noRot="1" noChangeAspect="1" noMove="1" noResize="1" noEditPoints="1" noAdjustHandles="1" noChangeArrowheads="1" noChangeShapeType="1" noTextEdit="1"/>
              </p:cNvSpPr>
              <p:nvPr>
                <p:ph idx="1"/>
              </p:nvPr>
            </p:nvSpPr>
            <p:spPr>
              <a:xfrm>
                <a:off x="655320" y="2644518"/>
                <a:ext cx="11465344" cy="3327251"/>
              </a:xfrm>
              <a:blipFill>
                <a:blip r:embed="rId2"/>
                <a:stretch>
                  <a:fillRect l="-851" t="-2564" b="-3114"/>
                </a:stretch>
              </a:blipFill>
            </p:spPr>
            <p:txBody>
              <a:bodyPr/>
              <a:lstStyle/>
              <a:p>
                <a:r>
                  <a:rPr lang="de-CH">
                    <a:noFill/>
                  </a:rPr>
                  <a:t> </a:t>
                </a:r>
              </a:p>
            </p:txBody>
          </p:sp>
        </mc:Fallback>
      </mc:AlternateContent>
    </p:spTree>
    <p:extLst>
      <p:ext uri="{BB962C8B-B14F-4D97-AF65-F5344CB8AC3E}">
        <p14:creationId xmlns:p14="http://schemas.microsoft.com/office/powerpoint/2010/main" val="394440123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89D7E-51EC-4DD9-863F-5A92D0809101}"/>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b="1" kern="1200">
                <a:solidFill>
                  <a:srgbClr val="FFFFFF"/>
                </a:solidFill>
                <a:latin typeface="+mj-lt"/>
                <a:ea typeface="+mj-ea"/>
                <a:cs typeface="+mj-cs"/>
              </a:rPr>
              <a:t>Sklar's representation</a:t>
            </a:r>
            <a:endParaRPr lang="en-US" kern="120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screenshot of a cell phone&#10;&#10;Description automatically generated">
            <a:extLst>
              <a:ext uri="{FF2B5EF4-FFF2-40B4-BE49-F238E27FC236}">
                <a16:creationId xmlns:a16="http://schemas.microsoft.com/office/drawing/2014/main" id="{1C9CF0F2-BCE7-4F83-95D9-FB714851E06E}"/>
              </a:ext>
            </a:extLst>
          </p:cNvPr>
          <p:cNvPicPr>
            <a:picLocks noGrp="1" noChangeAspect="1"/>
          </p:cNvPicPr>
          <p:nvPr>
            <p:ph idx="1"/>
          </p:nvPr>
        </p:nvPicPr>
        <p:blipFill>
          <a:blip r:embed="rId2"/>
          <a:stretch>
            <a:fillRect/>
          </a:stretch>
        </p:blipFill>
        <p:spPr>
          <a:xfrm>
            <a:off x="5153822" y="508451"/>
            <a:ext cx="6553545" cy="5849039"/>
          </a:xfrm>
          <a:prstGeom prst="rect">
            <a:avLst/>
          </a:prstGeom>
        </p:spPr>
      </p:pic>
    </p:spTree>
    <p:extLst>
      <p:ext uri="{BB962C8B-B14F-4D97-AF65-F5344CB8AC3E}">
        <p14:creationId xmlns:p14="http://schemas.microsoft.com/office/powerpoint/2010/main" val="738024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DBA5BE-86DD-4B30-A726-99441D0ADBC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Sklar's Theorem</a:t>
            </a:r>
            <a:endParaRPr lang="en-US" sz="4800" kern="120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2D628B75-C2AA-45EC-ADBE-7BE39478027B}"/>
              </a:ext>
            </a:extLst>
          </p:cNvPr>
          <p:cNvPicPr>
            <a:picLocks noGrp="1" noChangeAspect="1"/>
          </p:cNvPicPr>
          <p:nvPr>
            <p:ph idx="1"/>
          </p:nvPr>
        </p:nvPicPr>
        <p:blipFill>
          <a:blip r:embed="rId2"/>
          <a:stretch>
            <a:fillRect/>
          </a:stretch>
        </p:blipFill>
        <p:spPr>
          <a:xfrm>
            <a:off x="5153822" y="647715"/>
            <a:ext cx="6553545" cy="5570512"/>
          </a:xfrm>
          <a:prstGeom prst="rect">
            <a:avLst/>
          </a:prstGeom>
        </p:spPr>
      </p:pic>
    </p:spTree>
    <p:extLst>
      <p:ext uri="{BB962C8B-B14F-4D97-AF65-F5344CB8AC3E}">
        <p14:creationId xmlns:p14="http://schemas.microsoft.com/office/powerpoint/2010/main" val="395617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3C29EF-2200-4A05-BE29-A4312124A697}"/>
              </a:ext>
            </a:extLst>
          </p:cNvPr>
          <p:cNvSpPr>
            <a:spLocks noGrp="1"/>
          </p:cNvSpPr>
          <p:nvPr>
            <p:ph type="title"/>
          </p:nvPr>
        </p:nvSpPr>
        <p:spPr>
          <a:xfrm>
            <a:off x="655320" y="365125"/>
            <a:ext cx="9013052" cy="1623312"/>
          </a:xfrm>
        </p:spPr>
        <p:txBody>
          <a:bodyPr anchor="b">
            <a:normAutofit/>
          </a:bodyPr>
          <a:lstStyle/>
          <a:p>
            <a:r>
              <a:rPr lang="fr-CH" sz="4000"/>
              <a:t>Introduction: What is Risk?</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F1A6F5-0192-4B7E-8F52-8273C3ADD0D8}"/>
              </a:ext>
            </a:extLst>
          </p:cNvPr>
          <p:cNvSpPr>
            <a:spLocks noGrp="1"/>
          </p:cNvSpPr>
          <p:nvPr>
            <p:ph idx="1"/>
          </p:nvPr>
        </p:nvSpPr>
        <p:spPr>
          <a:xfrm>
            <a:off x="655320" y="2644518"/>
            <a:ext cx="9013052" cy="3327251"/>
          </a:xfrm>
        </p:spPr>
        <p:txBody>
          <a:bodyPr>
            <a:normAutofit/>
          </a:bodyPr>
          <a:lstStyle/>
          <a:p>
            <a:pPr marL="0" indent="0">
              <a:buNone/>
            </a:pPr>
            <a:r>
              <a:rPr lang="en-US" sz="2400" b="1" dirty="0"/>
              <a:t>Risk is a function of objectives: </a:t>
            </a:r>
          </a:p>
          <a:p>
            <a:endParaRPr lang="en-US" sz="2400" dirty="0"/>
          </a:p>
          <a:p>
            <a:endParaRPr lang="en-US" sz="2400" dirty="0"/>
          </a:p>
          <a:p>
            <a:pPr marL="0" indent="0">
              <a:buNone/>
            </a:pPr>
            <a:r>
              <a:rPr lang="en-US" sz="2400" dirty="0"/>
              <a:t>It is the consequences of the actual result deviating from the expected result that leads to risk. </a:t>
            </a:r>
          </a:p>
          <a:p>
            <a:pPr marL="0" indent="0">
              <a:buNone/>
            </a:pPr>
            <a:endParaRPr lang="en-US" sz="2400" dirty="0"/>
          </a:p>
          <a:p>
            <a:pPr marL="0" indent="0">
              <a:buNone/>
            </a:pPr>
            <a:r>
              <a:rPr lang="en-US" sz="2400" dirty="0"/>
              <a:t>Without an objective or intended outcome, there is only uncertainty.</a:t>
            </a:r>
            <a:endParaRPr lang="de-CH" sz="2400" dirty="0"/>
          </a:p>
        </p:txBody>
      </p:sp>
    </p:spTree>
    <p:extLst>
      <p:ext uri="{BB962C8B-B14F-4D97-AF65-F5344CB8AC3E}">
        <p14:creationId xmlns:p14="http://schemas.microsoft.com/office/powerpoint/2010/main" val="261957669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DBA5BE-86DD-4B30-A726-99441D0ADBC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Sklar's Theorem</a:t>
            </a:r>
            <a:endParaRPr lang="en-US" sz="4800" kern="120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4D909085-F8AB-4D79-BFAF-3C7A1BF90AF0}"/>
              </a:ext>
            </a:extLst>
          </p:cNvPr>
          <p:cNvPicPr>
            <a:picLocks noGrp="1" noChangeAspect="1"/>
          </p:cNvPicPr>
          <p:nvPr>
            <p:ph idx="1"/>
          </p:nvPr>
        </p:nvPicPr>
        <p:blipFill>
          <a:blip r:embed="rId2"/>
          <a:stretch>
            <a:fillRect/>
          </a:stretch>
        </p:blipFill>
        <p:spPr>
          <a:xfrm>
            <a:off x="4842069" y="321176"/>
            <a:ext cx="6675694" cy="6321833"/>
          </a:xfrm>
          <a:prstGeom prst="rect">
            <a:avLst/>
          </a:prstGeom>
        </p:spPr>
      </p:pic>
    </p:spTree>
    <p:extLst>
      <p:ext uri="{BB962C8B-B14F-4D97-AF65-F5344CB8AC3E}">
        <p14:creationId xmlns:p14="http://schemas.microsoft.com/office/powerpoint/2010/main" val="2299300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9874-98D4-4710-907C-BFC33AA7390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Links with dependence measures</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AC994677-7D09-40F6-8CB3-A310A06AB623}"/>
              </a:ext>
            </a:extLst>
          </p:cNvPr>
          <p:cNvPicPr>
            <a:picLocks noGrp="1" noChangeAspect="1"/>
          </p:cNvPicPr>
          <p:nvPr>
            <p:ph idx="1"/>
          </p:nvPr>
        </p:nvPicPr>
        <p:blipFill>
          <a:blip r:embed="rId2"/>
          <a:stretch>
            <a:fillRect/>
          </a:stretch>
        </p:blipFill>
        <p:spPr>
          <a:xfrm>
            <a:off x="5153822" y="967200"/>
            <a:ext cx="6553545" cy="4931542"/>
          </a:xfrm>
          <a:prstGeom prst="rect">
            <a:avLst/>
          </a:prstGeom>
        </p:spPr>
      </p:pic>
    </p:spTree>
    <p:extLst>
      <p:ext uri="{BB962C8B-B14F-4D97-AF65-F5344CB8AC3E}">
        <p14:creationId xmlns:p14="http://schemas.microsoft.com/office/powerpoint/2010/main" val="257336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29BC91-2723-46DC-AA88-07C7CC0ADCDA}"/>
              </a:ext>
            </a:extLst>
          </p:cNvPr>
          <p:cNvSpPr>
            <a:spLocks noGrp="1"/>
          </p:cNvSpPr>
          <p:nvPr>
            <p:ph type="title"/>
          </p:nvPr>
        </p:nvSpPr>
        <p:spPr>
          <a:xfrm>
            <a:off x="655320" y="365125"/>
            <a:ext cx="9013052" cy="1623312"/>
          </a:xfrm>
        </p:spPr>
        <p:txBody>
          <a:bodyPr anchor="b">
            <a:normAutofit/>
          </a:bodyPr>
          <a:lstStyle/>
          <a:p>
            <a:r>
              <a:rPr lang="de-CH" sz="4000" b="1" dirty="0"/>
              <a:t>Positive quadrant dependence</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117D07-99DB-4E9B-B149-A063EDCF3BAF}"/>
                  </a:ext>
                </a:extLst>
              </p:cNvPr>
              <p:cNvSpPr>
                <a:spLocks noGrp="1"/>
              </p:cNvSpPr>
              <p:nvPr>
                <p:ph idx="1"/>
              </p:nvPr>
            </p:nvSpPr>
            <p:spPr>
              <a:xfrm>
                <a:off x="655320" y="2644518"/>
                <a:ext cx="11416706" cy="4077292"/>
              </a:xfrm>
            </p:spPr>
            <p:txBody>
              <a:bodyPr>
                <a:noAutofit/>
              </a:bodyPr>
              <a:lstStyle/>
              <a:p>
                <a:r>
                  <a:rPr lang="en-US" sz="2400" dirty="0"/>
                  <a:t>Tests of independence (rank correlation, Kendall’s t-statistic) are designed to detect specific types of alternatives i.e. those for small values of Y tend to be associated with small values of X (positive dependence) and vice versa.</a:t>
                </a:r>
              </a:p>
              <a:p>
                <a:r>
                  <a:rPr lang="en-US" sz="2400" dirty="0"/>
                  <a:t>Positive Quadrant Dependence (PQD) is a specific type of dependence between random variables.</a:t>
                </a:r>
              </a:p>
              <a:p>
                <a:pPr marL="0" indent="0">
                  <a:buNone/>
                </a:pPr>
                <a14:m>
                  <m:oMath xmlns:m="http://schemas.openxmlformats.org/officeDocument/2006/math">
                    <m:r>
                      <a:rPr lang="fr-CH" sz="2400" b="0" i="1">
                        <a:latin typeface="Cambria Math" panose="02040503050406030204" pitchFamily="18" charset="0"/>
                      </a:rPr>
                      <m:t>𝑃</m:t>
                    </m:r>
                    <m:d>
                      <m:dPr>
                        <m:ctrlPr>
                          <a:rPr lang="fr-CH" sz="2400" b="0" i="1">
                            <a:latin typeface="Cambria Math" panose="02040503050406030204" pitchFamily="18" charset="0"/>
                          </a:rPr>
                        </m:ctrlPr>
                      </m:dPr>
                      <m:e>
                        <m:r>
                          <a:rPr lang="fr-CH" sz="2400" b="0" i="1">
                            <a:latin typeface="Cambria Math" panose="02040503050406030204" pitchFamily="18" charset="0"/>
                          </a:rPr>
                          <m:t>𝑋</m:t>
                        </m:r>
                        <m:r>
                          <a:rPr lang="fr-CH" sz="2400" b="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𝑥</m:t>
                        </m:r>
                        <m:r>
                          <a:rPr lang="fr-CH" sz="2400" b="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𝑌</m:t>
                        </m:r>
                        <m:r>
                          <a:rPr lang="fr-CH" sz="2400" b="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𝑦</m:t>
                        </m:r>
                      </m:e>
                    </m:d>
                    <m:r>
                      <a:rPr lang="fr-CH" sz="2400" b="0" i="1">
                        <a:latin typeface="Cambria Math" panose="02040503050406030204" pitchFamily="18" charset="0"/>
                        <a:ea typeface="Cambria Math" panose="02040503050406030204" pitchFamily="18" charset="0"/>
                      </a:rPr>
                      <m:t>≥</m:t>
                    </m:r>
                  </m:oMath>
                </a14:m>
                <a:r>
                  <a:rPr lang="fr-CH" sz="2400" dirty="0"/>
                  <a:t> </a:t>
                </a:r>
                <a14:m>
                  <m:oMath xmlns:m="http://schemas.openxmlformats.org/officeDocument/2006/math">
                    <m:r>
                      <a:rPr lang="fr-CH" sz="2400" i="1">
                        <a:latin typeface="Cambria Math" panose="02040503050406030204" pitchFamily="18" charset="0"/>
                      </a:rPr>
                      <m:t>𝑃</m:t>
                    </m:r>
                    <m:d>
                      <m:dPr>
                        <m:ctrlPr>
                          <a:rPr lang="fr-CH" sz="2400" i="1">
                            <a:latin typeface="Cambria Math" panose="02040503050406030204" pitchFamily="18" charset="0"/>
                          </a:rPr>
                        </m:ctrlPr>
                      </m:dPr>
                      <m:e>
                        <m:r>
                          <a:rPr lang="fr-CH" sz="2400" i="1">
                            <a:latin typeface="Cambria Math" panose="02040503050406030204" pitchFamily="18" charset="0"/>
                          </a:rPr>
                          <m:t>𝑋</m:t>
                        </m:r>
                        <m:r>
                          <a:rPr lang="fr-CH" sz="2400" i="1">
                            <a:latin typeface="Cambria Math" panose="02040503050406030204" pitchFamily="18" charset="0"/>
                            <a:ea typeface="Cambria Math" panose="02040503050406030204" pitchFamily="18" charset="0"/>
                          </a:rPr>
                          <m:t>≤</m:t>
                        </m:r>
                        <m:r>
                          <a:rPr lang="fr-CH" sz="2400" i="1">
                            <a:latin typeface="Cambria Math" panose="02040503050406030204" pitchFamily="18" charset="0"/>
                            <a:ea typeface="Cambria Math" panose="02040503050406030204" pitchFamily="18" charset="0"/>
                          </a:rPr>
                          <m:t>𝑥</m:t>
                        </m:r>
                      </m:e>
                    </m:d>
                  </m:oMath>
                </a14:m>
                <a:r>
                  <a:rPr lang="fr-CH" sz="2400" dirty="0"/>
                  <a:t> </a:t>
                </a:r>
                <a14:m>
                  <m:oMath xmlns:m="http://schemas.openxmlformats.org/officeDocument/2006/math">
                    <m:r>
                      <a:rPr lang="fr-CH" sz="2400" i="1">
                        <a:latin typeface="Cambria Math" panose="02040503050406030204" pitchFamily="18" charset="0"/>
                      </a:rPr>
                      <m:t>𝑃</m:t>
                    </m:r>
                    <m:d>
                      <m:dPr>
                        <m:ctrlPr>
                          <a:rPr lang="fr-CH" sz="2400" i="1">
                            <a:latin typeface="Cambria Math" panose="02040503050406030204" pitchFamily="18" charset="0"/>
                          </a:rPr>
                        </m:ctrlPr>
                      </m:dPr>
                      <m:e>
                        <m:r>
                          <a:rPr lang="fr-CH" sz="2400" i="1">
                            <a:latin typeface="Cambria Math" panose="02040503050406030204" pitchFamily="18" charset="0"/>
                            <a:ea typeface="Cambria Math" panose="02040503050406030204" pitchFamily="18" charset="0"/>
                          </a:rPr>
                          <m:t>𝑌</m:t>
                        </m:r>
                        <m:r>
                          <a:rPr lang="fr-CH" sz="2400" i="1">
                            <a:latin typeface="Cambria Math" panose="02040503050406030204" pitchFamily="18" charset="0"/>
                            <a:ea typeface="Cambria Math" panose="02040503050406030204" pitchFamily="18" charset="0"/>
                          </a:rPr>
                          <m:t>≤</m:t>
                        </m:r>
                        <m:r>
                          <a:rPr lang="fr-CH" sz="2400" i="1">
                            <a:latin typeface="Cambria Math" panose="02040503050406030204" pitchFamily="18" charset="0"/>
                            <a:ea typeface="Cambria Math" panose="02040503050406030204" pitchFamily="18" charset="0"/>
                          </a:rPr>
                          <m:t>𝑦</m:t>
                        </m:r>
                      </m:e>
                    </m:d>
                  </m:oMath>
                </a14:m>
                <a:endParaRPr lang="en-US" sz="2400" dirty="0"/>
              </a:p>
              <a:p>
                <a:endParaRPr lang="en-US" sz="2400" dirty="0"/>
              </a:p>
              <a:p>
                <a:r>
                  <a:rPr lang="en-US" sz="2400" dirty="0"/>
                  <a:t>PQD if probability that two random variables are small is at least as great as it would be </a:t>
                </a:r>
                <a:r>
                  <a:rPr lang="de-CH" sz="2400" dirty="0"/>
                  <a:t>were they independent</a:t>
                </a:r>
              </a:p>
            </p:txBody>
          </p:sp>
        </mc:Choice>
        <mc:Fallback xmlns="">
          <p:sp>
            <p:nvSpPr>
              <p:cNvPr id="3" name="Content Placeholder 2">
                <a:extLst>
                  <a:ext uri="{FF2B5EF4-FFF2-40B4-BE49-F238E27FC236}">
                    <a16:creationId xmlns:a16="http://schemas.microsoft.com/office/drawing/2014/main" id="{B4117D07-99DB-4E9B-B149-A063EDCF3BAF}"/>
                  </a:ext>
                </a:extLst>
              </p:cNvPr>
              <p:cNvSpPr>
                <a:spLocks noGrp="1" noRot="1" noChangeAspect="1" noMove="1" noResize="1" noEditPoints="1" noAdjustHandles="1" noChangeArrowheads="1" noChangeShapeType="1" noTextEdit="1"/>
              </p:cNvSpPr>
              <p:nvPr>
                <p:ph idx="1"/>
              </p:nvPr>
            </p:nvSpPr>
            <p:spPr>
              <a:xfrm>
                <a:off x="655320" y="2644518"/>
                <a:ext cx="11416706" cy="4077292"/>
              </a:xfrm>
              <a:blipFill>
                <a:blip r:embed="rId2"/>
                <a:stretch>
                  <a:fillRect l="-748" t="-2093" r="-160"/>
                </a:stretch>
              </a:blipFill>
            </p:spPr>
            <p:txBody>
              <a:bodyPr/>
              <a:lstStyle/>
              <a:p>
                <a:r>
                  <a:rPr lang="de-CH">
                    <a:noFill/>
                  </a:rPr>
                  <a:t> </a:t>
                </a:r>
              </a:p>
            </p:txBody>
          </p:sp>
        </mc:Fallback>
      </mc:AlternateContent>
    </p:spTree>
    <p:extLst>
      <p:ext uri="{BB962C8B-B14F-4D97-AF65-F5344CB8AC3E}">
        <p14:creationId xmlns:p14="http://schemas.microsoft.com/office/powerpoint/2010/main" val="294051942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29BC91-2723-46DC-AA88-07C7CC0ADCDA}"/>
              </a:ext>
            </a:extLst>
          </p:cNvPr>
          <p:cNvSpPr>
            <a:spLocks noGrp="1"/>
          </p:cNvSpPr>
          <p:nvPr>
            <p:ph type="title"/>
          </p:nvPr>
        </p:nvSpPr>
        <p:spPr>
          <a:xfrm>
            <a:off x="655320" y="365125"/>
            <a:ext cx="9013052" cy="1623312"/>
          </a:xfrm>
        </p:spPr>
        <p:txBody>
          <a:bodyPr anchor="b">
            <a:normAutofit/>
          </a:bodyPr>
          <a:lstStyle/>
          <a:p>
            <a:r>
              <a:rPr lang="de-CH" sz="4000" b="1" dirty="0"/>
              <a:t>Positive quadrant dependence</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117D07-99DB-4E9B-B149-A063EDCF3BAF}"/>
                  </a:ext>
                </a:extLst>
              </p:cNvPr>
              <p:cNvSpPr>
                <a:spLocks noGrp="1"/>
              </p:cNvSpPr>
              <p:nvPr>
                <p:ph idx="1"/>
              </p:nvPr>
            </p:nvSpPr>
            <p:spPr>
              <a:xfrm>
                <a:off x="655320" y="2644518"/>
                <a:ext cx="9013052" cy="3327251"/>
              </a:xfrm>
            </p:spPr>
            <p:txBody>
              <a:bodyPr>
                <a:normAutofit/>
              </a:bodyPr>
              <a:lstStyle/>
              <a:p>
                <a:endParaRPr lang="en-US" sz="2000" dirty="0"/>
              </a:p>
              <a:p>
                <a:r>
                  <a:rPr lang="de-CH" sz="2400" dirty="0"/>
                  <a:t>In term of copulas:</a:t>
                </a:r>
              </a:p>
              <a:p>
                <a:pPr marL="0" indent="0">
                  <a:buNone/>
                </a:pPr>
                <a14:m>
                  <m:oMathPara xmlns:m="http://schemas.openxmlformats.org/officeDocument/2006/math">
                    <m:oMathParaPr>
                      <m:jc m:val="centerGroup"/>
                    </m:oMathParaPr>
                    <m:oMath xmlns:m="http://schemas.openxmlformats.org/officeDocument/2006/math">
                      <m:r>
                        <a:rPr lang="fr-CH" sz="2400" b="0" i="1">
                          <a:latin typeface="Cambria Math" panose="02040503050406030204" pitchFamily="18" charset="0"/>
                        </a:rPr>
                        <m:t>𝐶</m:t>
                      </m:r>
                      <m:d>
                        <m:dPr>
                          <m:ctrlPr>
                            <a:rPr lang="fr-CH" sz="2400" b="0" i="1">
                              <a:latin typeface="Cambria Math" panose="02040503050406030204" pitchFamily="18" charset="0"/>
                            </a:rPr>
                          </m:ctrlPr>
                        </m:dPr>
                        <m:e>
                          <m:sSub>
                            <m:sSubPr>
                              <m:ctrlPr>
                                <a:rPr lang="fr-CH" sz="2400" b="0" i="1">
                                  <a:latin typeface="Cambria Math" panose="02040503050406030204" pitchFamily="18" charset="0"/>
                                </a:rPr>
                              </m:ctrlPr>
                            </m:sSubPr>
                            <m:e>
                              <m:r>
                                <a:rPr lang="fr-CH" sz="2400" b="0" i="1">
                                  <a:latin typeface="Cambria Math" panose="02040503050406030204" pitchFamily="18" charset="0"/>
                                </a:rPr>
                                <m:t>𝑢</m:t>
                              </m:r>
                            </m:e>
                            <m:sub>
                              <m:r>
                                <a:rPr lang="fr-CH" sz="2400" b="0" i="1">
                                  <a:latin typeface="Cambria Math" panose="02040503050406030204" pitchFamily="18" charset="0"/>
                                </a:rPr>
                                <m:t>1</m:t>
                              </m:r>
                            </m:sub>
                          </m:sSub>
                          <m:r>
                            <a:rPr lang="fr-CH" sz="2400" b="0" i="1">
                              <a:latin typeface="Cambria Math" panose="02040503050406030204" pitchFamily="18" charset="0"/>
                            </a:rPr>
                            <m:t>,</m:t>
                          </m:r>
                          <m:sSub>
                            <m:sSubPr>
                              <m:ctrlPr>
                                <a:rPr lang="fr-CH" sz="2400" b="0" i="1">
                                  <a:latin typeface="Cambria Math" panose="02040503050406030204" pitchFamily="18" charset="0"/>
                                </a:rPr>
                              </m:ctrlPr>
                            </m:sSubPr>
                            <m:e>
                              <m:r>
                                <a:rPr lang="fr-CH" sz="2400" b="0" i="1">
                                  <a:latin typeface="Cambria Math" panose="02040503050406030204" pitchFamily="18" charset="0"/>
                                </a:rPr>
                                <m:t>𝑢</m:t>
                              </m:r>
                            </m:e>
                            <m:sub>
                              <m:r>
                                <a:rPr lang="fr-CH" sz="2400" b="0" i="1">
                                  <a:latin typeface="Cambria Math" panose="02040503050406030204" pitchFamily="18" charset="0"/>
                                </a:rPr>
                                <m:t>2</m:t>
                              </m:r>
                            </m:sub>
                          </m:sSub>
                        </m:e>
                      </m:d>
                      <m:r>
                        <a:rPr lang="fr-CH" sz="2400" b="0" i="1">
                          <a:latin typeface="Cambria Math" panose="02040503050406030204" pitchFamily="18" charset="0"/>
                          <a:ea typeface="Cambria Math" panose="02040503050406030204" pitchFamily="18" charset="0"/>
                        </a:rPr>
                        <m:t>≥</m:t>
                      </m:r>
                      <m:sSub>
                        <m:sSubPr>
                          <m:ctrlPr>
                            <a:rPr lang="fr-CH" sz="2400" b="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𝑢</m:t>
                          </m:r>
                        </m:e>
                        <m:sub>
                          <m:r>
                            <a:rPr lang="fr-CH" sz="2400" b="0" i="1">
                              <a:latin typeface="Cambria Math" panose="02040503050406030204" pitchFamily="18" charset="0"/>
                              <a:ea typeface="Cambria Math" panose="02040503050406030204" pitchFamily="18" charset="0"/>
                            </a:rPr>
                            <m:t>1</m:t>
                          </m:r>
                        </m:sub>
                      </m:sSub>
                      <m:sSub>
                        <m:sSubPr>
                          <m:ctrlPr>
                            <a:rPr lang="fr-CH" sz="2400" b="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𝑢</m:t>
                          </m:r>
                        </m:e>
                        <m:sub>
                          <m:r>
                            <a:rPr lang="fr-CH" sz="2400" b="0" i="1">
                              <a:latin typeface="Cambria Math" panose="02040503050406030204" pitchFamily="18" charset="0"/>
                              <a:ea typeface="Cambria Math" panose="02040503050406030204" pitchFamily="18" charset="0"/>
                            </a:rPr>
                            <m:t>2</m:t>
                          </m:r>
                        </m:sub>
                      </m:sSub>
                    </m:oMath>
                  </m:oMathPara>
                </a14:m>
                <a:endParaRPr lang="en-US" sz="24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B4117D07-99DB-4E9B-B149-A063EDCF3BAF}"/>
                  </a:ext>
                </a:extLst>
              </p:cNvPr>
              <p:cNvSpPr>
                <a:spLocks noGrp="1" noRot="1" noChangeAspect="1" noMove="1" noResize="1" noEditPoints="1" noAdjustHandles="1" noChangeArrowheads="1" noChangeShapeType="1" noTextEdit="1"/>
              </p:cNvSpPr>
              <p:nvPr>
                <p:ph idx="1"/>
              </p:nvPr>
            </p:nvSpPr>
            <p:spPr>
              <a:xfrm>
                <a:off x="655320" y="2644518"/>
                <a:ext cx="9013052" cy="3327251"/>
              </a:xfrm>
              <a:blipFill>
                <a:blip r:embed="rId2"/>
                <a:stretch>
                  <a:fillRect l="-947"/>
                </a:stretch>
              </a:blipFill>
            </p:spPr>
            <p:txBody>
              <a:bodyPr/>
              <a:lstStyle/>
              <a:p>
                <a:r>
                  <a:rPr lang="de-CH">
                    <a:noFill/>
                  </a:rPr>
                  <a:t> </a:t>
                </a:r>
              </a:p>
            </p:txBody>
          </p:sp>
        </mc:Fallback>
      </mc:AlternateContent>
    </p:spTree>
    <p:extLst>
      <p:ext uri="{BB962C8B-B14F-4D97-AF65-F5344CB8AC3E}">
        <p14:creationId xmlns:p14="http://schemas.microsoft.com/office/powerpoint/2010/main" val="4161692196"/>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DB262-065B-49D0-AFF3-8DB5129E1D92}"/>
              </a:ext>
            </a:extLst>
          </p:cNvPr>
          <p:cNvSpPr>
            <a:spLocks noGrp="1"/>
          </p:cNvSpPr>
          <p:nvPr>
            <p:ph type="title"/>
          </p:nvPr>
        </p:nvSpPr>
        <p:spPr>
          <a:xfrm>
            <a:off x="655320" y="365125"/>
            <a:ext cx="9013052" cy="1623312"/>
          </a:xfrm>
        </p:spPr>
        <p:txBody>
          <a:bodyPr anchor="b">
            <a:normAutofit/>
          </a:bodyPr>
          <a:lstStyle/>
          <a:p>
            <a:r>
              <a:rPr lang="de-CH" sz="4000" b="1" dirty="0"/>
              <a:t>Positive orthant dependence</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9EE50-56C3-426B-B506-21C8730A8090}"/>
                  </a:ext>
                </a:extLst>
              </p:cNvPr>
              <p:cNvSpPr>
                <a:spLocks noGrp="1"/>
              </p:cNvSpPr>
              <p:nvPr>
                <p:ph idx="1"/>
              </p:nvPr>
            </p:nvSpPr>
            <p:spPr>
              <a:xfrm>
                <a:off x="655320" y="2644518"/>
                <a:ext cx="11455616" cy="4213482"/>
              </a:xfrm>
            </p:spPr>
            <p:txBody>
              <a:bodyPr>
                <a:noAutofit/>
              </a:bodyPr>
              <a:lstStyle/>
              <a:p>
                <a:r>
                  <a:rPr lang="de-CH" sz="2400" dirty="0"/>
                  <a:t>a d-dimensional copula </a:t>
                </a:r>
                <a:r>
                  <a:rPr lang="de-CH" sz="2400" i="1" dirty="0"/>
                  <a:t>C</a:t>
                </a:r>
                <a:r>
                  <a:rPr lang="de-CH" sz="2400" dirty="0"/>
                  <a:t> is a multivariate distribution function </a:t>
                </a:r>
                <a:r>
                  <a:rPr lang="de-CH" sz="2400" i="1" dirty="0"/>
                  <a:t>C</a:t>
                </a:r>
                <a:r>
                  <a:rPr lang="de-CH" sz="2400" dirty="0"/>
                  <a:t> :</a:t>
                </a:r>
              </a:p>
              <a:p>
                <a:pPr marL="0" indent="0">
                  <a:buNone/>
                </a:pPr>
                <a14:m>
                  <m:oMath xmlns:m="http://schemas.openxmlformats.org/officeDocument/2006/math">
                    <m:sSup>
                      <m:sSupPr>
                        <m:ctrlPr>
                          <a:rPr lang="de-CH" sz="2400" i="1">
                            <a:latin typeface="Cambria Math" panose="02040503050406030204" pitchFamily="18" charset="0"/>
                          </a:rPr>
                        </m:ctrlPr>
                      </m:sSupPr>
                      <m:e>
                        <m:r>
                          <a:rPr lang="fr-CH" sz="2400" b="0" i="1">
                            <a:latin typeface="Cambria Math" panose="02040503050406030204" pitchFamily="18" charset="0"/>
                          </a:rPr>
                          <m:t>𝐼</m:t>
                        </m:r>
                      </m:e>
                      <m:sup>
                        <m:r>
                          <a:rPr lang="fr-CH" sz="2400" b="0" i="1">
                            <a:latin typeface="Cambria Math" panose="02040503050406030204" pitchFamily="18" charset="0"/>
                          </a:rPr>
                          <m:t>𝑑</m:t>
                        </m:r>
                      </m:sup>
                    </m:sSup>
                    <m:r>
                      <a:rPr lang="de-CH" sz="240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𝐼</m:t>
                    </m:r>
                  </m:oMath>
                </a14:m>
                <a:r>
                  <a:rPr lang="de-CH" sz="2400" dirty="0"/>
                  <a:t> defined for every </a:t>
                </a:r>
                <a14:m>
                  <m:oMath xmlns:m="http://schemas.openxmlformats.org/officeDocument/2006/math">
                    <m:r>
                      <a:rPr lang="fr-CH" sz="2400" b="1" i="1">
                        <a:latin typeface="Cambria Math" panose="02040503050406030204" pitchFamily="18" charset="0"/>
                      </a:rPr>
                      <m:t>𝒖</m:t>
                    </m:r>
                    <m:r>
                      <a:rPr lang="fr-CH" sz="2400" b="0" i="1">
                        <a:latin typeface="Cambria Math" panose="02040503050406030204" pitchFamily="18" charset="0"/>
                      </a:rPr>
                      <m:t>=</m:t>
                    </m:r>
                    <m:d>
                      <m:dPr>
                        <m:ctrlPr>
                          <a:rPr lang="fr-CH" sz="2400" b="0" i="1">
                            <a:latin typeface="Cambria Math" panose="02040503050406030204" pitchFamily="18" charset="0"/>
                          </a:rPr>
                        </m:ctrlPr>
                      </m:dPr>
                      <m:e>
                        <m:sSub>
                          <m:sSubPr>
                            <m:ctrlPr>
                              <a:rPr lang="fr-CH" sz="2400" b="0" i="1">
                                <a:latin typeface="Cambria Math" panose="02040503050406030204" pitchFamily="18" charset="0"/>
                              </a:rPr>
                            </m:ctrlPr>
                          </m:sSubPr>
                          <m:e>
                            <m:r>
                              <a:rPr lang="fr-CH" sz="2400" b="0" i="1">
                                <a:latin typeface="Cambria Math" panose="02040503050406030204" pitchFamily="18" charset="0"/>
                              </a:rPr>
                              <m:t>𝑢</m:t>
                            </m:r>
                          </m:e>
                          <m:sub>
                            <m:r>
                              <a:rPr lang="fr-CH" sz="2400" b="0" i="1">
                                <a:latin typeface="Cambria Math" panose="02040503050406030204" pitchFamily="18" charset="0"/>
                              </a:rPr>
                              <m:t>1</m:t>
                            </m:r>
                          </m:sub>
                        </m:sSub>
                        <m:r>
                          <a:rPr lang="fr-CH" sz="2400" b="0" i="1">
                            <a:latin typeface="Cambria Math" panose="02040503050406030204" pitchFamily="18" charset="0"/>
                          </a:rPr>
                          <m:t>,…,</m:t>
                        </m:r>
                        <m:sSub>
                          <m:sSubPr>
                            <m:ctrlPr>
                              <a:rPr lang="fr-CH" sz="2400" b="0" i="1">
                                <a:latin typeface="Cambria Math" panose="02040503050406030204" pitchFamily="18" charset="0"/>
                              </a:rPr>
                            </m:ctrlPr>
                          </m:sSubPr>
                          <m:e>
                            <m:r>
                              <a:rPr lang="fr-CH" sz="2400" b="0" i="1">
                                <a:latin typeface="Cambria Math" panose="02040503050406030204" pitchFamily="18" charset="0"/>
                              </a:rPr>
                              <m:t>𝑢</m:t>
                            </m:r>
                          </m:e>
                          <m:sub>
                            <m:r>
                              <a:rPr lang="fr-CH" sz="2400" b="0" i="1">
                                <a:latin typeface="Cambria Math" panose="02040503050406030204" pitchFamily="18" charset="0"/>
                              </a:rPr>
                              <m:t>𝑑</m:t>
                            </m:r>
                          </m:sub>
                        </m:sSub>
                      </m:e>
                    </m:d>
                    <m:r>
                      <a:rPr lang="fr-CH" sz="2400" b="0" i="1">
                        <a:latin typeface="Cambria Math" panose="02040503050406030204" pitchFamily="18" charset="0"/>
                        <a:ea typeface="Cambria Math" panose="02040503050406030204" pitchFamily="18" charset="0"/>
                      </a:rPr>
                      <m:t>∈</m:t>
                    </m:r>
                  </m:oMath>
                </a14:m>
                <a:r>
                  <a:rPr lang="de-CH" sz="2400" dirty="0"/>
                  <a:t> </a:t>
                </a:r>
                <a14:m>
                  <m:oMath xmlns:m="http://schemas.openxmlformats.org/officeDocument/2006/math">
                    <m:sSup>
                      <m:sSupPr>
                        <m:ctrlPr>
                          <a:rPr lang="de-CH" sz="2400" i="1">
                            <a:latin typeface="Cambria Math" panose="02040503050406030204" pitchFamily="18" charset="0"/>
                          </a:rPr>
                        </m:ctrlPr>
                      </m:sSupPr>
                      <m:e>
                        <m:r>
                          <a:rPr lang="fr-CH" sz="2400" i="1">
                            <a:latin typeface="Cambria Math" panose="02040503050406030204" pitchFamily="18" charset="0"/>
                          </a:rPr>
                          <m:t>𝐼</m:t>
                        </m:r>
                      </m:e>
                      <m:sup>
                        <m:r>
                          <a:rPr lang="fr-CH" sz="2400" i="1">
                            <a:latin typeface="Cambria Math" panose="02040503050406030204" pitchFamily="18" charset="0"/>
                          </a:rPr>
                          <m:t>𝑑</m:t>
                        </m:r>
                      </m:sup>
                    </m:sSup>
                  </m:oMath>
                </a14:m>
                <a:r>
                  <a:rPr lang="de-CH" sz="2400" dirty="0"/>
                  <a:t>as </a:t>
                </a:r>
              </a:p>
              <a:p>
                <a:pPr marL="0" indent="0">
                  <a:buNone/>
                </a:pPr>
                <a14:m>
                  <m:oMath xmlns:m="http://schemas.openxmlformats.org/officeDocument/2006/math">
                    <m:r>
                      <a:rPr lang="fr-CH" sz="2400" b="0" i="1">
                        <a:latin typeface="Cambria Math" panose="02040503050406030204" pitchFamily="18" charset="0"/>
                      </a:rPr>
                      <m:t>𝐶</m:t>
                    </m:r>
                    <m:d>
                      <m:dPr>
                        <m:ctrlPr>
                          <a:rPr lang="fr-CH" sz="2400" b="0" i="1">
                            <a:latin typeface="Cambria Math" panose="02040503050406030204" pitchFamily="18" charset="0"/>
                          </a:rPr>
                        </m:ctrlPr>
                      </m:dPr>
                      <m:e>
                        <m:r>
                          <a:rPr lang="fr-CH" sz="2400" b="1" i="1">
                            <a:latin typeface="Cambria Math" panose="02040503050406030204" pitchFamily="18" charset="0"/>
                          </a:rPr>
                          <m:t>𝒖</m:t>
                        </m:r>
                      </m:e>
                    </m:d>
                  </m:oMath>
                </a14:m>
                <a:r>
                  <a:rPr lang="de-CH" sz="2400" dirty="0"/>
                  <a:t>=</a:t>
                </a:r>
                <a14:m>
                  <m:oMath xmlns:m="http://schemas.openxmlformats.org/officeDocument/2006/math">
                    <m:r>
                      <a:rPr lang="fr-CH" sz="2400" b="0" i="1">
                        <a:latin typeface="Cambria Math" panose="02040503050406030204" pitchFamily="18" charset="0"/>
                      </a:rPr>
                      <m:t>𝑝</m:t>
                    </m:r>
                    <m:d>
                      <m:dPr>
                        <m:ctrlPr>
                          <a:rPr lang="fr-CH" sz="2400" b="0" i="1">
                            <a:latin typeface="Cambria Math" panose="02040503050406030204" pitchFamily="18" charset="0"/>
                          </a:rPr>
                        </m:ctrlPr>
                      </m:dPr>
                      <m:e>
                        <m:r>
                          <a:rPr lang="fr-CH" sz="2400" b="1" i="1">
                            <a:latin typeface="Cambria Math" panose="02040503050406030204" pitchFamily="18" charset="0"/>
                          </a:rPr>
                          <m:t>𝑼</m:t>
                        </m:r>
                        <m:r>
                          <a:rPr lang="fr-CH" sz="2400" b="0" i="1">
                            <a:latin typeface="Cambria Math" panose="02040503050406030204" pitchFamily="18" charset="0"/>
                            <a:ea typeface="Cambria Math" panose="02040503050406030204" pitchFamily="18" charset="0"/>
                          </a:rPr>
                          <m:t>≤</m:t>
                        </m:r>
                        <m:r>
                          <a:rPr lang="fr-CH" sz="2400" b="1" i="1">
                            <a:latin typeface="Cambria Math" panose="02040503050406030204" pitchFamily="18" charset="0"/>
                            <a:ea typeface="Cambria Math" panose="02040503050406030204" pitchFamily="18" charset="0"/>
                          </a:rPr>
                          <m:t>𝒖</m:t>
                        </m:r>
                      </m:e>
                    </m:d>
                  </m:oMath>
                </a14:m>
                <a:r>
                  <a:rPr lang="de-CH" sz="2400" dirty="0"/>
                  <a:t>=</a:t>
                </a:r>
                <a14:m>
                  <m:oMath xmlns:m="http://schemas.openxmlformats.org/officeDocument/2006/math">
                    <m:r>
                      <a:rPr lang="fr-CH" sz="2400" b="0" i="1">
                        <a:latin typeface="Cambria Math" panose="02040503050406030204" pitchFamily="18" charset="0"/>
                      </a:rPr>
                      <m:t>𝑝</m:t>
                    </m:r>
                    <m:d>
                      <m:dPr>
                        <m:ctrlPr>
                          <a:rPr lang="fr-CH" sz="2400" b="0" i="1">
                            <a:latin typeface="Cambria Math" panose="02040503050406030204" pitchFamily="18" charset="0"/>
                          </a:rPr>
                        </m:ctrlPr>
                      </m:dPr>
                      <m:e>
                        <m:sSub>
                          <m:sSubPr>
                            <m:ctrlPr>
                              <a:rPr lang="fr-CH" sz="2400" b="0" i="1">
                                <a:latin typeface="Cambria Math" panose="02040503050406030204" pitchFamily="18" charset="0"/>
                              </a:rPr>
                            </m:ctrlPr>
                          </m:sSubPr>
                          <m:e>
                            <m:r>
                              <a:rPr lang="fr-CH" sz="2400" b="0" i="1">
                                <a:latin typeface="Cambria Math" panose="02040503050406030204" pitchFamily="18" charset="0"/>
                              </a:rPr>
                              <m:t>𝑈</m:t>
                            </m:r>
                          </m:e>
                          <m:sub>
                            <m:r>
                              <a:rPr lang="fr-CH" sz="2400" b="0" i="1">
                                <a:latin typeface="Cambria Math" panose="02040503050406030204" pitchFamily="18" charset="0"/>
                              </a:rPr>
                              <m:t>1</m:t>
                            </m:r>
                          </m:sub>
                        </m:sSub>
                        <m:r>
                          <a:rPr lang="fr-CH" sz="2400" b="0" i="1">
                            <a:latin typeface="Cambria Math" panose="02040503050406030204" pitchFamily="18" charset="0"/>
                            <a:ea typeface="Cambria Math" panose="02040503050406030204" pitchFamily="18" charset="0"/>
                          </a:rPr>
                          <m:t>≤</m:t>
                        </m:r>
                        <m:sSub>
                          <m:sSubPr>
                            <m:ctrlPr>
                              <a:rPr lang="fr-CH" sz="2400" b="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𝑢</m:t>
                            </m:r>
                          </m:e>
                          <m:sub>
                            <m:r>
                              <a:rPr lang="fr-CH" sz="2400" b="0" i="1">
                                <a:latin typeface="Cambria Math" panose="02040503050406030204" pitchFamily="18" charset="0"/>
                                <a:ea typeface="Cambria Math" panose="02040503050406030204" pitchFamily="18" charset="0"/>
                              </a:rPr>
                              <m:t>1</m:t>
                            </m:r>
                          </m:sub>
                        </m:sSub>
                        <m:r>
                          <a:rPr lang="fr-CH" sz="2400" b="0" i="1">
                            <a:latin typeface="Cambria Math" panose="02040503050406030204" pitchFamily="18" charset="0"/>
                            <a:ea typeface="Cambria Math" panose="02040503050406030204" pitchFamily="18" charset="0"/>
                          </a:rPr>
                          <m:t>,…,</m:t>
                        </m:r>
                        <m:sSub>
                          <m:sSubPr>
                            <m:ctrlPr>
                              <a:rPr lang="fr-CH" sz="2400" i="1">
                                <a:latin typeface="Cambria Math" panose="02040503050406030204" pitchFamily="18" charset="0"/>
                              </a:rPr>
                            </m:ctrlPr>
                          </m:sSubPr>
                          <m:e>
                            <m:r>
                              <a:rPr lang="fr-CH" sz="2400" i="1">
                                <a:latin typeface="Cambria Math" panose="02040503050406030204" pitchFamily="18" charset="0"/>
                              </a:rPr>
                              <m:t>𝑈</m:t>
                            </m:r>
                          </m:e>
                          <m:sub>
                            <m:r>
                              <a:rPr lang="fr-CH" sz="2400" b="0" i="1">
                                <a:latin typeface="Cambria Math" panose="02040503050406030204" pitchFamily="18" charset="0"/>
                              </a:rPr>
                              <m:t>𝑑</m:t>
                            </m:r>
                          </m:sub>
                        </m:sSub>
                        <m:r>
                          <a:rPr lang="fr-CH" sz="2400" i="1">
                            <a:latin typeface="Cambria Math" panose="02040503050406030204" pitchFamily="18" charset="0"/>
                            <a:ea typeface="Cambria Math" panose="02040503050406030204" pitchFamily="18" charset="0"/>
                          </a:rPr>
                          <m:t>≤</m:t>
                        </m:r>
                        <m:sSub>
                          <m:sSubPr>
                            <m:ctrlPr>
                              <a:rPr lang="fr-CH" sz="2400" i="1">
                                <a:latin typeface="Cambria Math" panose="02040503050406030204" pitchFamily="18" charset="0"/>
                                <a:ea typeface="Cambria Math" panose="02040503050406030204" pitchFamily="18" charset="0"/>
                              </a:rPr>
                            </m:ctrlPr>
                          </m:sSubPr>
                          <m:e>
                            <m:r>
                              <a:rPr lang="fr-CH" sz="2400" i="1">
                                <a:latin typeface="Cambria Math" panose="02040503050406030204" pitchFamily="18" charset="0"/>
                                <a:ea typeface="Cambria Math" panose="02040503050406030204" pitchFamily="18" charset="0"/>
                              </a:rPr>
                              <m:t>𝑢</m:t>
                            </m:r>
                          </m:e>
                          <m:sub>
                            <m:r>
                              <a:rPr lang="fr-CH" sz="2400" b="0" i="1">
                                <a:latin typeface="Cambria Math" panose="02040503050406030204" pitchFamily="18" charset="0"/>
                                <a:ea typeface="Cambria Math" panose="02040503050406030204" pitchFamily="18" charset="0"/>
                              </a:rPr>
                              <m:t>𝑑</m:t>
                            </m:r>
                          </m:sub>
                        </m:sSub>
                      </m:e>
                    </m:d>
                  </m:oMath>
                </a14:m>
                <a:endParaRPr lang="de-CH" sz="2400" dirty="0"/>
              </a:p>
              <a:p>
                <a:endParaRPr lang="de-CH" sz="2400" dirty="0"/>
              </a:p>
              <a:p>
                <a:r>
                  <a:rPr lang="de-CH" sz="2400" b="1" dirty="0"/>
                  <a:t>X </a:t>
                </a:r>
                <a:r>
                  <a:rPr lang="de-CH" sz="2400" dirty="0"/>
                  <a:t>is positively </a:t>
                </a:r>
                <a:r>
                  <a:rPr lang="de-CH" sz="2400" i="1" dirty="0"/>
                  <a:t>lower orthant dependent </a:t>
                </a:r>
                <a:r>
                  <a:rPr lang="de-CH" sz="2400" dirty="0"/>
                  <a:t>(PLOD) if</a:t>
                </a:r>
              </a:p>
              <a:p>
                <a:pPr marL="0" indent="0">
                  <a:buNone/>
                </a:pPr>
                <a14:m>
                  <m:oMath xmlns:m="http://schemas.openxmlformats.org/officeDocument/2006/math">
                    <m:r>
                      <a:rPr lang="fr-CH" sz="2400" i="1">
                        <a:latin typeface="Cambria Math" panose="02040503050406030204" pitchFamily="18" charset="0"/>
                      </a:rPr>
                      <m:t>𝑃</m:t>
                    </m:r>
                    <m:d>
                      <m:dPr>
                        <m:ctrlPr>
                          <a:rPr lang="fr-CH" sz="2400" i="1">
                            <a:latin typeface="Cambria Math" panose="02040503050406030204" pitchFamily="18" charset="0"/>
                          </a:rPr>
                        </m:ctrlPr>
                      </m:dPr>
                      <m:e>
                        <m:sSub>
                          <m:sSubPr>
                            <m:ctrlPr>
                              <a:rPr lang="fr-CH" sz="2400" i="1">
                                <a:latin typeface="Cambria Math" panose="02040503050406030204" pitchFamily="18" charset="0"/>
                              </a:rPr>
                            </m:ctrlPr>
                          </m:sSubPr>
                          <m:e>
                            <m:r>
                              <a:rPr lang="fr-CH" sz="2400" b="0" i="1">
                                <a:latin typeface="Cambria Math" panose="02040503050406030204" pitchFamily="18" charset="0"/>
                              </a:rPr>
                              <m:t>𝑋</m:t>
                            </m:r>
                          </m:e>
                          <m:sub>
                            <m:r>
                              <a:rPr lang="fr-CH" sz="2400" i="1">
                                <a:latin typeface="Cambria Math" panose="02040503050406030204" pitchFamily="18" charset="0"/>
                              </a:rPr>
                              <m:t>1</m:t>
                            </m:r>
                          </m:sub>
                        </m:sSub>
                        <m:r>
                          <a:rPr lang="fr-CH" sz="2400" i="1">
                            <a:latin typeface="Cambria Math" panose="02040503050406030204" pitchFamily="18" charset="0"/>
                            <a:ea typeface="Cambria Math" panose="02040503050406030204" pitchFamily="18" charset="0"/>
                          </a:rPr>
                          <m:t>≤</m:t>
                        </m:r>
                        <m:sSub>
                          <m:sSubPr>
                            <m:ctrlPr>
                              <a:rPr lang="fr-CH" sz="240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𝑥</m:t>
                            </m:r>
                          </m:e>
                          <m:sub>
                            <m:r>
                              <a:rPr lang="fr-CH" sz="2400" i="1">
                                <a:latin typeface="Cambria Math" panose="02040503050406030204" pitchFamily="18" charset="0"/>
                                <a:ea typeface="Cambria Math" panose="02040503050406030204" pitchFamily="18" charset="0"/>
                              </a:rPr>
                              <m:t>1</m:t>
                            </m:r>
                          </m:sub>
                        </m:sSub>
                        <m:r>
                          <a:rPr lang="fr-CH" sz="240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m:t>
                        </m:r>
                        <m:sSub>
                          <m:sSubPr>
                            <m:ctrlPr>
                              <a:rPr lang="fr-CH" sz="2400" i="1">
                                <a:latin typeface="Cambria Math" panose="02040503050406030204" pitchFamily="18" charset="0"/>
                              </a:rPr>
                            </m:ctrlPr>
                          </m:sSubPr>
                          <m:e>
                            <m:r>
                              <a:rPr lang="fr-CH" sz="2400" b="0" i="1">
                                <a:latin typeface="Cambria Math" panose="02040503050406030204" pitchFamily="18" charset="0"/>
                              </a:rPr>
                              <m:t>𝑋</m:t>
                            </m:r>
                          </m:e>
                          <m:sub>
                            <m:r>
                              <a:rPr lang="fr-CH" sz="2400" b="0" i="1">
                                <a:latin typeface="Cambria Math" panose="02040503050406030204" pitchFamily="18" charset="0"/>
                              </a:rPr>
                              <m:t>𝑑</m:t>
                            </m:r>
                          </m:sub>
                        </m:sSub>
                        <m:r>
                          <a:rPr lang="fr-CH" sz="2400" i="1">
                            <a:latin typeface="Cambria Math" panose="02040503050406030204" pitchFamily="18" charset="0"/>
                            <a:ea typeface="Cambria Math" panose="02040503050406030204" pitchFamily="18" charset="0"/>
                          </a:rPr>
                          <m:t>≤</m:t>
                        </m:r>
                        <m:sSub>
                          <m:sSubPr>
                            <m:ctrlPr>
                              <a:rPr lang="fr-CH" sz="240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𝑥</m:t>
                            </m:r>
                          </m:e>
                          <m:sub>
                            <m:r>
                              <a:rPr lang="fr-CH" sz="2400" b="0" i="1">
                                <a:latin typeface="Cambria Math" panose="02040503050406030204" pitchFamily="18" charset="0"/>
                                <a:ea typeface="Cambria Math" panose="02040503050406030204" pitchFamily="18" charset="0"/>
                              </a:rPr>
                              <m:t>𝑑</m:t>
                            </m:r>
                          </m:sub>
                        </m:sSub>
                      </m:e>
                    </m:d>
                    <m:r>
                      <a:rPr lang="fr-CH" sz="2400" i="1">
                        <a:latin typeface="Cambria Math" panose="02040503050406030204" pitchFamily="18" charset="0"/>
                        <a:ea typeface="Cambria Math" panose="02040503050406030204" pitchFamily="18" charset="0"/>
                      </a:rPr>
                      <m:t>≥</m:t>
                    </m:r>
                  </m:oMath>
                </a14:m>
                <a:r>
                  <a:rPr lang="fr-CH" sz="2400" dirty="0"/>
                  <a:t> </a:t>
                </a:r>
                <a14:m>
                  <m:oMath xmlns:m="http://schemas.openxmlformats.org/officeDocument/2006/math">
                    <m:r>
                      <a:rPr lang="fr-CH" sz="2400" i="1">
                        <a:latin typeface="Cambria Math" panose="02040503050406030204" pitchFamily="18" charset="0"/>
                      </a:rPr>
                      <m:t>𝑃</m:t>
                    </m:r>
                    <m:d>
                      <m:dPr>
                        <m:ctrlPr>
                          <a:rPr lang="fr-CH" sz="2400" i="1">
                            <a:latin typeface="Cambria Math" panose="02040503050406030204" pitchFamily="18" charset="0"/>
                          </a:rPr>
                        </m:ctrlPr>
                      </m:dPr>
                      <m:e>
                        <m:sSub>
                          <m:sSubPr>
                            <m:ctrlPr>
                              <a:rPr lang="fr-CH" sz="2400" i="1">
                                <a:latin typeface="Cambria Math" panose="02040503050406030204" pitchFamily="18" charset="0"/>
                              </a:rPr>
                            </m:ctrlPr>
                          </m:sSubPr>
                          <m:e>
                            <m:r>
                              <a:rPr lang="fr-CH" sz="2400" b="0" i="1">
                                <a:latin typeface="Cambria Math" panose="02040503050406030204" pitchFamily="18" charset="0"/>
                              </a:rPr>
                              <m:t>𝑋</m:t>
                            </m:r>
                          </m:e>
                          <m:sub>
                            <m:r>
                              <a:rPr lang="fr-CH" sz="2400" i="1">
                                <a:latin typeface="Cambria Math" panose="02040503050406030204" pitchFamily="18" charset="0"/>
                              </a:rPr>
                              <m:t>1</m:t>
                            </m:r>
                          </m:sub>
                        </m:sSub>
                        <m:r>
                          <a:rPr lang="fr-CH" sz="2400" i="1">
                            <a:latin typeface="Cambria Math" panose="02040503050406030204" pitchFamily="18" charset="0"/>
                            <a:ea typeface="Cambria Math" panose="02040503050406030204" pitchFamily="18" charset="0"/>
                          </a:rPr>
                          <m:t>≤</m:t>
                        </m:r>
                        <m:sSub>
                          <m:sSubPr>
                            <m:ctrlPr>
                              <a:rPr lang="fr-CH" sz="240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𝑥</m:t>
                            </m:r>
                          </m:e>
                          <m:sub>
                            <m:r>
                              <a:rPr lang="fr-CH" sz="2400" i="1">
                                <a:latin typeface="Cambria Math" panose="02040503050406030204" pitchFamily="18" charset="0"/>
                                <a:ea typeface="Cambria Math" panose="02040503050406030204" pitchFamily="18" charset="0"/>
                              </a:rPr>
                              <m:t>1</m:t>
                            </m:r>
                          </m:sub>
                        </m:sSub>
                      </m:e>
                    </m:d>
                  </m:oMath>
                </a14:m>
                <a:r>
                  <a:rPr lang="fr-CH" sz="2400" dirty="0"/>
                  <a:t>… </a:t>
                </a:r>
                <a14:m>
                  <m:oMath xmlns:m="http://schemas.openxmlformats.org/officeDocument/2006/math">
                    <m:r>
                      <a:rPr lang="fr-CH" sz="2400" i="1">
                        <a:latin typeface="Cambria Math" panose="02040503050406030204" pitchFamily="18" charset="0"/>
                      </a:rPr>
                      <m:t>𝑃</m:t>
                    </m:r>
                    <m:d>
                      <m:dPr>
                        <m:ctrlPr>
                          <a:rPr lang="fr-CH" sz="2400" i="1">
                            <a:latin typeface="Cambria Math" panose="02040503050406030204" pitchFamily="18" charset="0"/>
                          </a:rPr>
                        </m:ctrlPr>
                      </m:dPr>
                      <m:e>
                        <m:sSub>
                          <m:sSubPr>
                            <m:ctrlPr>
                              <a:rPr lang="fr-CH" sz="2400" i="1">
                                <a:latin typeface="Cambria Math" panose="02040503050406030204" pitchFamily="18" charset="0"/>
                              </a:rPr>
                            </m:ctrlPr>
                          </m:sSubPr>
                          <m:e>
                            <m:r>
                              <a:rPr lang="fr-CH" sz="2400" b="0" i="1">
                                <a:latin typeface="Cambria Math" panose="02040503050406030204" pitchFamily="18" charset="0"/>
                              </a:rPr>
                              <m:t>𝑋</m:t>
                            </m:r>
                          </m:e>
                          <m:sub>
                            <m:r>
                              <a:rPr lang="fr-CH" sz="2400" b="0" i="1">
                                <a:latin typeface="Cambria Math" panose="02040503050406030204" pitchFamily="18" charset="0"/>
                              </a:rPr>
                              <m:t>𝑑</m:t>
                            </m:r>
                          </m:sub>
                        </m:sSub>
                        <m:r>
                          <a:rPr lang="fr-CH" sz="2400" i="1">
                            <a:latin typeface="Cambria Math" panose="02040503050406030204" pitchFamily="18" charset="0"/>
                            <a:ea typeface="Cambria Math" panose="02040503050406030204" pitchFamily="18" charset="0"/>
                          </a:rPr>
                          <m:t>≤</m:t>
                        </m:r>
                        <m:sSub>
                          <m:sSubPr>
                            <m:ctrlPr>
                              <a:rPr lang="fr-CH" sz="240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𝑥</m:t>
                            </m:r>
                          </m:e>
                          <m:sub>
                            <m:r>
                              <a:rPr lang="fr-CH" sz="2400" b="0" i="1">
                                <a:latin typeface="Cambria Math" panose="02040503050406030204" pitchFamily="18" charset="0"/>
                                <a:ea typeface="Cambria Math" panose="02040503050406030204" pitchFamily="18" charset="0"/>
                              </a:rPr>
                              <m:t>𝑑</m:t>
                            </m:r>
                          </m:sub>
                        </m:sSub>
                      </m:e>
                    </m:d>
                  </m:oMath>
                </a14:m>
                <a:endParaRPr lang="de-CH" sz="2400" b="1" dirty="0"/>
              </a:p>
              <a:p>
                <a:r>
                  <a:rPr lang="de-CH" sz="2400" dirty="0"/>
                  <a:t>In term of copulas, </a:t>
                </a:r>
              </a:p>
              <a:p>
                <a:pPr marL="0" indent="0">
                  <a:buNone/>
                </a:pPr>
                <a14:m>
                  <m:oMath xmlns:m="http://schemas.openxmlformats.org/officeDocument/2006/math">
                    <m:r>
                      <a:rPr lang="fr-CH" sz="2400" b="0" i="1">
                        <a:latin typeface="Cambria Math" panose="02040503050406030204" pitchFamily="18" charset="0"/>
                      </a:rPr>
                      <m:t>𝐶</m:t>
                    </m:r>
                    <m:d>
                      <m:dPr>
                        <m:ctrlPr>
                          <a:rPr lang="fr-CH" sz="2400" b="0" i="1">
                            <a:latin typeface="Cambria Math" panose="02040503050406030204" pitchFamily="18" charset="0"/>
                          </a:rPr>
                        </m:ctrlPr>
                      </m:dPr>
                      <m:e>
                        <m:sSub>
                          <m:sSubPr>
                            <m:ctrlPr>
                              <a:rPr lang="fr-CH" sz="2400" i="1">
                                <a:latin typeface="Cambria Math" panose="02040503050406030204" pitchFamily="18" charset="0"/>
                                <a:ea typeface="Cambria Math" panose="02040503050406030204" pitchFamily="18" charset="0"/>
                              </a:rPr>
                            </m:ctrlPr>
                          </m:sSubPr>
                          <m:e>
                            <m:r>
                              <a:rPr lang="fr-CH" sz="2400" i="1">
                                <a:latin typeface="Cambria Math" panose="02040503050406030204" pitchFamily="18" charset="0"/>
                                <a:ea typeface="Cambria Math" panose="02040503050406030204" pitchFamily="18" charset="0"/>
                              </a:rPr>
                              <m:t>𝑢</m:t>
                            </m:r>
                          </m:e>
                          <m:sub>
                            <m:r>
                              <a:rPr lang="fr-CH" sz="2400" i="1">
                                <a:latin typeface="Cambria Math" panose="02040503050406030204" pitchFamily="18" charset="0"/>
                                <a:ea typeface="Cambria Math" panose="02040503050406030204" pitchFamily="18" charset="0"/>
                              </a:rPr>
                              <m:t>1</m:t>
                            </m:r>
                          </m:sub>
                        </m:sSub>
                        <m:r>
                          <a:rPr lang="fr-CH" sz="2400" b="0" i="1">
                            <a:latin typeface="Cambria Math" panose="02040503050406030204" pitchFamily="18" charset="0"/>
                            <a:ea typeface="Cambria Math" panose="02040503050406030204" pitchFamily="18" charset="0"/>
                          </a:rPr>
                          <m:t>,…,</m:t>
                        </m:r>
                        <m:sSub>
                          <m:sSubPr>
                            <m:ctrlPr>
                              <a:rPr lang="fr-CH" sz="2400" i="1">
                                <a:latin typeface="Cambria Math" panose="02040503050406030204" pitchFamily="18" charset="0"/>
                                <a:ea typeface="Cambria Math" panose="02040503050406030204" pitchFamily="18" charset="0"/>
                              </a:rPr>
                            </m:ctrlPr>
                          </m:sSubPr>
                          <m:e>
                            <m:r>
                              <a:rPr lang="fr-CH" sz="2400" i="1">
                                <a:latin typeface="Cambria Math" panose="02040503050406030204" pitchFamily="18" charset="0"/>
                                <a:ea typeface="Cambria Math" panose="02040503050406030204" pitchFamily="18" charset="0"/>
                              </a:rPr>
                              <m:t>𝑢</m:t>
                            </m:r>
                          </m:e>
                          <m:sub>
                            <m:r>
                              <a:rPr lang="fr-CH" sz="2400" b="0" i="1">
                                <a:latin typeface="Cambria Math" panose="02040503050406030204" pitchFamily="18" charset="0"/>
                                <a:ea typeface="Cambria Math" panose="02040503050406030204" pitchFamily="18" charset="0"/>
                              </a:rPr>
                              <m:t>𝑑</m:t>
                            </m:r>
                          </m:sub>
                        </m:sSub>
                      </m:e>
                    </m:d>
                    <m:r>
                      <a:rPr lang="fr-CH" sz="2400" b="0" i="1">
                        <a:latin typeface="Cambria Math" panose="02040503050406030204" pitchFamily="18" charset="0"/>
                        <a:ea typeface="Cambria Math" panose="02040503050406030204" pitchFamily="18" charset="0"/>
                      </a:rPr>
                      <m:t>≥</m:t>
                    </m:r>
                    <m:sSub>
                      <m:sSubPr>
                        <m:ctrlPr>
                          <a:rPr lang="fr-CH" sz="2400" i="1">
                            <a:latin typeface="Cambria Math" panose="02040503050406030204" pitchFamily="18" charset="0"/>
                            <a:ea typeface="Cambria Math" panose="02040503050406030204" pitchFamily="18" charset="0"/>
                          </a:rPr>
                        </m:ctrlPr>
                      </m:sSubPr>
                      <m:e>
                        <m:r>
                          <a:rPr lang="fr-CH" sz="2400" i="1">
                            <a:latin typeface="Cambria Math" panose="02040503050406030204" pitchFamily="18" charset="0"/>
                            <a:ea typeface="Cambria Math" panose="02040503050406030204" pitchFamily="18" charset="0"/>
                          </a:rPr>
                          <m:t>𝑢</m:t>
                        </m:r>
                      </m:e>
                      <m:sub>
                        <m:r>
                          <a:rPr lang="fr-CH" sz="2400" i="1">
                            <a:latin typeface="Cambria Math" panose="02040503050406030204" pitchFamily="18" charset="0"/>
                            <a:ea typeface="Cambria Math" panose="02040503050406030204" pitchFamily="18" charset="0"/>
                          </a:rPr>
                          <m:t>1</m:t>
                        </m:r>
                      </m:sub>
                    </m:sSub>
                  </m:oMath>
                </a14:m>
                <a:r>
                  <a:rPr lang="de-CH" sz="2400" dirty="0"/>
                  <a:t>...</a:t>
                </a:r>
                <a:r>
                  <a:rPr lang="fr-CH" sz="2400" dirty="0">
                    <a:ea typeface="Cambria Math" panose="02040503050406030204" pitchFamily="18" charset="0"/>
                  </a:rPr>
                  <a:t> </a:t>
                </a:r>
                <a14:m>
                  <m:oMath xmlns:m="http://schemas.openxmlformats.org/officeDocument/2006/math">
                    <m:sSub>
                      <m:sSubPr>
                        <m:ctrlPr>
                          <a:rPr lang="fr-CH" sz="2400" i="1">
                            <a:latin typeface="Cambria Math" panose="02040503050406030204" pitchFamily="18" charset="0"/>
                            <a:ea typeface="Cambria Math" panose="02040503050406030204" pitchFamily="18" charset="0"/>
                          </a:rPr>
                        </m:ctrlPr>
                      </m:sSubPr>
                      <m:e>
                        <m:r>
                          <a:rPr lang="fr-CH" sz="2400" i="1">
                            <a:latin typeface="Cambria Math" panose="02040503050406030204" pitchFamily="18" charset="0"/>
                            <a:ea typeface="Cambria Math" panose="02040503050406030204" pitchFamily="18" charset="0"/>
                          </a:rPr>
                          <m:t>𝑢</m:t>
                        </m:r>
                      </m:e>
                      <m:sub>
                        <m:r>
                          <a:rPr lang="fr-CH" sz="2400" b="0" i="1">
                            <a:latin typeface="Cambria Math" panose="02040503050406030204" pitchFamily="18" charset="0"/>
                            <a:ea typeface="Cambria Math" panose="02040503050406030204" pitchFamily="18" charset="0"/>
                          </a:rPr>
                          <m:t>𝑑</m:t>
                        </m:r>
                      </m:sub>
                    </m:sSub>
                  </m:oMath>
                </a14:m>
                <a:endParaRPr lang="de-CH" sz="2400" dirty="0"/>
              </a:p>
            </p:txBody>
          </p:sp>
        </mc:Choice>
        <mc:Fallback xmlns="">
          <p:sp>
            <p:nvSpPr>
              <p:cNvPr id="3" name="Content Placeholder 2">
                <a:extLst>
                  <a:ext uri="{FF2B5EF4-FFF2-40B4-BE49-F238E27FC236}">
                    <a16:creationId xmlns:a16="http://schemas.microsoft.com/office/drawing/2014/main" id="{53A9EE50-56C3-426B-B506-21C8730A8090}"/>
                  </a:ext>
                </a:extLst>
              </p:cNvPr>
              <p:cNvSpPr>
                <a:spLocks noGrp="1" noRot="1" noChangeAspect="1" noMove="1" noResize="1" noEditPoints="1" noAdjustHandles="1" noChangeArrowheads="1" noChangeShapeType="1" noTextEdit="1"/>
              </p:cNvSpPr>
              <p:nvPr>
                <p:ph idx="1"/>
              </p:nvPr>
            </p:nvSpPr>
            <p:spPr>
              <a:xfrm>
                <a:off x="655320" y="2644518"/>
                <a:ext cx="11455616" cy="4213482"/>
              </a:xfrm>
              <a:blipFill>
                <a:blip r:embed="rId2"/>
                <a:stretch>
                  <a:fillRect l="-745" t="-2026"/>
                </a:stretch>
              </a:blipFill>
            </p:spPr>
            <p:txBody>
              <a:bodyPr/>
              <a:lstStyle/>
              <a:p>
                <a:r>
                  <a:rPr lang="de-CH">
                    <a:noFill/>
                  </a:rPr>
                  <a:t> </a:t>
                </a:r>
              </a:p>
            </p:txBody>
          </p:sp>
        </mc:Fallback>
      </mc:AlternateContent>
    </p:spTree>
    <p:extLst>
      <p:ext uri="{BB962C8B-B14F-4D97-AF65-F5344CB8AC3E}">
        <p14:creationId xmlns:p14="http://schemas.microsoft.com/office/powerpoint/2010/main" val="109394889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DB262-065B-49D0-AFF3-8DB5129E1D92}"/>
              </a:ext>
            </a:extLst>
          </p:cNvPr>
          <p:cNvSpPr>
            <a:spLocks noGrp="1"/>
          </p:cNvSpPr>
          <p:nvPr>
            <p:ph type="title"/>
          </p:nvPr>
        </p:nvSpPr>
        <p:spPr>
          <a:xfrm>
            <a:off x="655320" y="365125"/>
            <a:ext cx="9013052" cy="1623312"/>
          </a:xfrm>
        </p:spPr>
        <p:txBody>
          <a:bodyPr anchor="b">
            <a:normAutofit/>
          </a:bodyPr>
          <a:lstStyle/>
          <a:p>
            <a:r>
              <a:rPr lang="de-CH" sz="4000" b="1" dirty="0"/>
              <a:t>Positive orthant dependence</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9EE50-56C3-426B-B506-21C8730A8090}"/>
                  </a:ext>
                </a:extLst>
              </p:cNvPr>
              <p:cNvSpPr>
                <a:spLocks noGrp="1"/>
              </p:cNvSpPr>
              <p:nvPr>
                <p:ph idx="1"/>
              </p:nvPr>
            </p:nvSpPr>
            <p:spPr>
              <a:xfrm>
                <a:off x="655320" y="2644518"/>
                <a:ext cx="11397250" cy="3921651"/>
              </a:xfrm>
            </p:spPr>
            <p:txBody>
              <a:bodyPr>
                <a:normAutofit/>
              </a:bodyPr>
              <a:lstStyle/>
              <a:p>
                <a:endParaRPr lang="de-CH" sz="2000" dirty="0"/>
              </a:p>
              <a:p>
                <a:endParaRPr lang="de-CH" sz="2000" dirty="0"/>
              </a:p>
              <a:p>
                <a:r>
                  <a:rPr lang="de-CH" sz="2400" b="1" dirty="0"/>
                  <a:t>X </a:t>
                </a:r>
                <a:r>
                  <a:rPr lang="de-CH" sz="2400" dirty="0"/>
                  <a:t>is positively </a:t>
                </a:r>
                <a:r>
                  <a:rPr lang="de-CH" sz="2400" i="1" dirty="0"/>
                  <a:t>upper orthant dependent </a:t>
                </a:r>
                <a:r>
                  <a:rPr lang="de-CH" sz="2400" dirty="0"/>
                  <a:t>(PUOD) if</a:t>
                </a:r>
              </a:p>
              <a:p>
                <a:pPr marL="0" indent="0">
                  <a:buNone/>
                </a:pPr>
                <a14:m>
                  <m:oMath xmlns:m="http://schemas.openxmlformats.org/officeDocument/2006/math">
                    <m:r>
                      <a:rPr lang="fr-CH" sz="2400" i="1">
                        <a:latin typeface="Cambria Math" panose="02040503050406030204" pitchFamily="18" charset="0"/>
                      </a:rPr>
                      <m:t>𝑃</m:t>
                    </m:r>
                    <m:d>
                      <m:dPr>
                        <m:ctrlPr>
                          <a:rPr lang="fr-CH" sz="2400" i="1">
                            <a:latin typeface="Cambria Math" panose="02040503050406030204" pitchFamily="18" charset="0"/>
                          </a:rPr>
                        </m:ctrlPr>
                      </m:dPr>
                      <m:e>
                        <m:sSub>
                          <m:sSubPr>
                            <m:ctrlPr>
                              <a:rPr lang="fr-CH" sz="2400" i="1">
                                <a:latin typeface="Cambria Math" panose="02040503050406030204" pitchFamily="18" charset="0"/>
                              </a:rPr>
                            </m:ctrlPr>
                          </m:sSubPr>
                          <m:e>
                            <m:r>
                              <a:rPr lang="fr-CH" sz="2400" b="0" i="1">
                                <a:latin typeface="Cambria Math" panose="02040503050406030204" pitchFamily="18" charset="0"/>
                              </a:rPr>
                              <m:t>𝑋</m:t>
                            </m:r>
                          </m:e>
                          <m:sub>
                            <m:r>
                              <a:rPr lang="fr-CH" sz="2400" i="1">
                                <a:latin typeface="Cambria Math" panose="02040503050406030204" pitchFamily="18" charset="0"/>
                              </a:rPr>
                              <m:t>1</m:t>
                            </m:r>
                          </m:sub>
                        </m:sSub>
                        <m:r>
                          <a:rPr lang="fr-CH" sz="2400" b="0" i="1">
                            <a:latin typeface="Cambria Math" panose="02040503050406030204" pitchFamily="18" charset="0"/>
                          </a:rPr>
                          <m:t>&gt;</m:t>
                        </m:r>
                        <m:sSub>
                          <m:sSubPr>
                            <m:ctrlPr>
                              <a:rPr lang="fr-CH" sz="240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𝑥</m:t>
                            </m:r>
                          </m:e>
                          <m:sub>
                            <m:r>
                              <a:rPr lang="fr-CH" sz="2400" i="1">
                                <a:latin typeface="Cambria Math" panose="02040503050406030204" pitchFamily="18" charset="0"/>
                                <a:ea typeface="Cambria Math" panose="02040503050406030204" pitchFamily="18" charset="0"/>
                              </a:rPr>
                              <m:t>1</m:t>
                            </m:r>
                          </m:sub>
                        </m:sSub>
                        <m:r>
                          <a:rPr lang="fr-CH" sz="2400" i="1">
                            <a:latin typeface="Cambria Math" panose="02040503050406030204" pitchFamily="18" charset="0"/>
                            <a:ea typeface="Cambria Math" panose="02040503050406030204" pitchFamily="18" charset="0"/>
                          </a:rPr>
                          <m:t>,</m:t>
                        </m:r>
                        <m:r>
                          <a:rPr lang="fr-CH" sz="2400" b="0" i="1">
                            <a:latin typeface="Cambria Math" panose="02040503050406030204" pitchFamily="18" charset="0"/>
                            <a:ea typeface="Cambria Math" panose="02040503050406030204" pitchFamily="18" charset="0"/>
                          </a:rPr>
                          <m:t>…,</m:t>
                        </m:r>
                        <m:sSub>
                          <m:sSubPr>
                            <m:ctrlPr>
                              <a:rPr lang="fr-CH" sz="2400" i="1">
                                <a:latin typeface="Cambria Math" panose="02040503050406030204" pitchFamily="18" charset="0"/>
                              </a:rPr>
                            </m:ctrlPr>
                          </m:sSubPr>
                          <m:e>
                            <m:r>
                              <a:rPr lang="fr-CH" sz="2400" b="0" i="1">
                                <a:latin typeface="Cambria Math" panose="02040503050406030204" pitchFamily="18" charset="0"/>
                              </a:rPr>
                              <m:t>𝑋</m:t>
                            </m:r>
                          </m:e>
                          <m:sub>
                            <m:r>
                              <a:rPr lang="fr-CH" sz="2400" b="0" i="1">
                                <a:latin typeface="Cambria Math" panose="02040503050406030204" pitchFamily="18" charset="0"/>
                              </a:rPr>
                              <m:t>𝑑</m:t>
                            </m:r>
                          </m:sub>
                        </m:sSub>
                        <m:r>
                          <a:rPr lang="fr-CH" sz="2400" b="0" i="1">
                            <a:latin typeface="Cambria Math" panose="02040503050406030204" pitchFamily="18" charset="0"/>
                          </a:rPr>
                          <m:t>&gt;</m:t>
                        </m:r>
                        <m:sSub>
                          <m:sSubPr>
                            <m:ctrlPr>
                              <a:rPr lang="fr-CH" sz="240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𝑥</m:t>
                            </m:r>
                          </m:e>
                          <m:sub>
                            <m:r>
                              <a:rPr lang="fr-CH" sz="2400" b="0" i="1">
                                <a:latin typeface="Cambria Math" panose="02040503050406030204" pitchFamily="18" charset="0"/>
                                <a:ea typeface="Cambria Math" panose="02040503050406030204" pitchFamily="18" charset="0"/>
                              </a:rPr>
                              <m:t>𝑑</m:t>
                            </m:r>
                          </m:sub>
                        </m:sSub>
                      </m:e>
                    </m:d>
                    <m:r>
                      <a:rPr lang="fr-CH" sz="2400" i="1">
                        <a:latin typeface="Cambria Math" panose="02040503050406030204" pitchFamily="18" charset="0"/>
                        <a:ea typeface="Cambria Math" panose="02040503050406030204" pitchFamily="18" charset="0"/>
                      </a:rPr>
                      <m:t>≥</m:t>
                    </m:r>
                  </m:oMath>
                </a14:m>
                <a:r>
                  <a:rPr lang="fr-CH" sz="2400" dirty="0"/>
                  <a:t> </a:t>
                </a:r>
                <a14:m>
                  <m:oMath xmlns:m="http://schemas.openxmlformats.org/officeDocument/2006/math">
                    <m:r>
                      <a:rPr lang="fr-CH" sz="2400" i="1">
                        <a:latin typeface="Cambria Math" panose="02040503050406030204" pitchFamily="18" charset="0"/>
                      </a:rPr>
                      <m:t>𝑃</m:t>
                    </m:r>
                    <m:d>
                      <m:dPr>
                        <m:ctrlPr>
                          <a:rPr lang="fr-CH" sz="2400" i="1">
                            <a:latin typeface="Cambria Math" panose="02040503050406030204" pitchFamily="18" charset="0"/>
                          </a:rPr>
                        </m:ctrlPr>
                      </m:dPr>
                      <m:e>
                        <m:sSub>
                          <m:sSubPr>
                            <m:ctrlPr>
                              <a:rPr lang="fr-CH" sz="2400" i="1">
                                <a:latin typeface="Cambria Math" panose="02040503050406030204" pitchFamily="18" charset="0"/>
                              </a:rPr>
                            </m:ctrlPr>
                          </m:sSubPr>
                          <m:e>
                            <m:r>
                              <a:rPr lang="fr-CH" sz="2400" b="0" i="1">
                                <a:latin typeface="Cambria Math" panose="02040503050406030204" pitchFamily="18" charset="0"/>
                              </a:rPr>
                              <m:t>𝑋</m:t>
                            </m:r>
                          </m:e>
                          <m:sub>
                            <m:r>
                              <a:rPr lang="fr-CH" sz="2400" i="1">
                                <a:latin typeface="Cambria Math" panose="02040503050406030204" pitchFamily="18" charset="0"/>
                              </a:rPr>
                              <m:t>1</m:t>
                            </m:r>
                          </m:sub>
                        </m:sSub>
                        <m:r>
                          <a:rPr lang="fr-CH" sz="2400" b="0" i="1">
                            <a:latin typeface="Cambria Math" panose="02040503050406030204" pitchFamily="18" charset="0"/>
                          </a:rPr>
                          <m:t>&gt;</m:t>
                        </m:r>
                        <m:sSub>
                          <m:sSubPr>
                            <m:ctrlPr>
                              <a:rPr lang="fr-CH" sz="240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𝑥</m:t>
                            </m:r>
                          </m:e>
                          <m:sub>
                            <m:r>
                              <a:rPr lang="fr-CH" sz="2400" i="1">
                                <a:latin typeface="Cambria Math" panose="02040503050406030204" pitchFamily="18" charset="0"/>
                                <a:ea typeface="Cambria Math" panose="02040503050406030204" pitchFamily="18" charset="0"/>
                              </a:rPr>
                              <m:t>1</m:t>
                            </m:r>
                          </m:sub>
                        </m:sSub>
                      </m:e>
                    </m:d>
                  </m:oMath>
                </a14:m>
                <a:r>
                  <a:rPr lang="fr-CH" sz="2400" dirty="0"/>
                  <a:t>… </a:t>
                </a:r>
                <a14:m>
                  <m:oMath xmlns:m="http://schemas.openxmlformats.org/officeDocument/2006/math">
                    <m:r>
                      <a:rPr lang="fr-CH" sz="2400" i="1">
                        <a:latin typeface="Cambria Math" panose="02040503050406030204" pitchFamily="18" charset="0"/>
                      </a:rPr>
                      <m:t>𝑃</m:t>
                    </m:r>
                    <m:d>
                      <m:dPr>
                        <m:ctrlPr>
                          <a:rPr lang="fr-CH" sz="2400" i="1">
                            <a:latin typeface="Cambria Math" panose="02040503050406030204" pitchFamily="18" charset="0"/>
                          </a:rPr>
                        </m:ctrlPr>
                      </m:dPr>
                      <m:e>
                        <m:sSub>
                          <m:sSubPr>
                            <m:ctrlPr>
                              <a:rPr lang="fr-CH" sz="2400" i="1">
                                <a:latin typeface="Cambria Math" panose="02040503050406030204" pitchFamily="18" charset="0"/>
                              </a:rPr>
                            </m:ctrlPr>
                          </m:sSubPr>
                          <m:e>
                            <m:r>
                              <a:rPr lang="fr-CH" sz="2400" b="0" i="1">
                                <a:latin typeface="Cambria Math" panose="02040503050406030204" pitchFamily="18" charset="0"/>
                              </a:rPr>
                              <m:t>𝑋</m:t>
                            </m:r>
                          </m:e>
                          <m:sub>
                            <m:r>
                              <a:rPr lang="fr-CH" sz="2400" b="0" i="1">
                                <a:latin typeface="Cambria Math" panose="02040503050406030204" pitchFamily="18" charset="0"/>
                              </a:rPr>
                              <m:t>𝑑</m:t>
                            </m:r>
                          </m:sub>
                        </m:sSub>
                        <m:r>
                          <a:rPr lang="fr-CH" sz="2400" b="0" i="1">
                            <a:latin typeface="Cambria Math" panose="02040503050406030204" pitchFamily="18" charset="0"/>
                          </a:rPr>
                          <m:t>&gt;</m:t>
                        </m:r>
                        <m:sSub>
                          <m:sSubPr>
                            <m:ctrlPr>
                              <a:rPr lang="fr-CH" sz="240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𝑥</m:t>
                            </m:r>
                          </m:e>
                          <m:sub>
                            <m:r>
                              <a:rPr lang="fr-CH" sz="2400" b="0" i="1">
                                <a:latin typeface="Cambria Math" panose="02040503050406030204" pitchFamily="18" charset="0"/>
                                <a:ea typeface="Cambria Math" panose="02040503050406030204" pitchFamily="18" charset="0"/>
                              </a:rPr>
                              <m:t>𝑑</m:t>
                            </m:r>
                          </m:sub>
                        </m:sSub>
                      </m:e>
                    </m:d>
                  </m:oMath>
                </a14:m>
                <a:endParaRPr lang="de-CH" sz="2400" b="1" dirty="0"/>
              </a:p>
              <a:p>
                <a:r>
                  <a:rPr lang="de-CH" sz="2400" dirty="0"/>
                  <a:t>That </a:t>
                </a:r>
                <a:r>
                  <a:rPr lang="en-US" sz="2400" dirty="0"/>
                  <a:t>is, if the probability that the variables </a:t>
                </a:r>
                <a14:m>
                  <m:oMath xmlns:m="http://schemas.openxmlformats.org/officeDocument/2006/math">
                    <m:sSub>
                      <m:sSubPr>
                        <m:ctrlPr>
                          <a:rPr lang="en-US" sz="2400" i="1">
                            <a:latin typeface="Cambria Math" panose="02040503050406030204" pitchFamily="18" charset="0"/>
                          </a:rPr>
                        </m:ctrlPr>
                      </m:sSubPr>
                      <m:e>
                        <m:r>
                          <a:rPr lang="fr-CH" sz="2400" b="0" i="1">
                            <a:latin typeface="Cambria Math" panose="02040503050406030204" pitchFamily="18" charset="0"/>
                          </a:rPr>
                          <m:t>𝑋</m:t>
                        </m:r>
                      </m:e>
                      <m:sub>
                        <m:r>
                          <a:rPr lang="fr-CH" sz="2400" b="0" i="1">
                            <a:latin typeface="Cambria Math" panose="02040503050406030204" pitchFamily="18" charset="0"/>
                          </a:rPr>
                          <m:t>1</m:t>
                        </m:r>
                      </m:sub>
                    </m:sSub>
                    <m:r>
                      <a:rPr lang="en-US" sz="2400" i="1">
                        <a:latin typeface="Cambria Math" panose="02040503050406030204" pitchFamily="18" charset="0"/>
                      </a:rPr>
                      <m:t> </m:t>
                    </m:r>
                    <m:r>
                      <a:rPr lang="fr-CH" sz="2400" b="0" i="1">
                        <a:latin typeface="Cambria Math" panose="02040503050406030204" pitchFamily="18" charset="0"/>
                      </a:rPr>
                      <m:t>,…,</m:t>
                    </m:r>
                    <m:sSub>
                      <m:sSubPr>
                        <m:ctrlPr>
                          <a:rPr lang="en-US" sz="2400" i="1">
                            <a:latin typeface="Cambria Math" panose="02040503050406030204" pitchFamily="18" charset="0"/>
                          </a:rPr>
                        </m:ctrlPr>
                      </m:sSubPr>
                      <m:e>
                        <m:r>
                          <a:rPr lang="fr-CH" sz="2400" i="1">
                            <a:latin typeface="Cambria Math" panose="02040503050406030204" pitchFamily="18" charset="0"/>
                          </a:rPr>
                          <m:t>𝑋</m:t>
                        </m:r>
                      </m:e>
                      <m:sub>
                        <m:r>
                          <a:rPr lang="fr-CH" sz="2400" b="0" i="1">
                            <a:latin typeface="Cambria Math" panose="02040503050406030204" pitchFamily="18" charset="0"/>
                          </a:rPr>
                          <m:t>𝑑</m:t>
                        </m:r>
                      </m:sub>
                    </m:sSub>
                  </m:oMath>
                </a14:m>
                <a:r>
                  <a:rPr lang="en-US" sz="2400" dirty="0"/>
                  <a:t>are simultaneously large is at least as great as it would be were they independent.</a:t>
                </a:r>
              </a:p>
              <a:p>
                <a:r>
                  <a:rPr lang="en-US" sz="2400" b="1" dirty="0"/>
                  <a:t>X </a:t>
                </a:r>
                <a:r>
                  <a:rPr lang="en-US" sz="2400" dirty="0"/>
                  <a:t>is positively </a:t>
                </a:r>
                <a:r>
                  <a:rPr lang="en-US" sz="2400" i="1" dirty="0"/>
                  <a:t>orthant dependent </a:t>
                </a:r>
                <a:r>
                  <a:rPr lang="en-US" sz="2400" dirty="0"/>
                  <a:t>(POD) if both inequalities hold.</a:t>
                </a:r>
                <a:endParaRPr lang="de-CH" sz="2400" dirty="0"/>
              </a:p>
            </p:txBody>
          </p:sp>
        </mc:Choice>
        <mc:Fallback xmlns="">
          <p:sp>
            <p:nvSpPr>
              <p:cNvPr id="3" name="Content Placeholder 2">
                <a:extLst>
                  <a:ext uri="{FF2B5EF4-FFF2-40B4-BE49-F238E27FC236}">
                    <a16:creationId xmlns:a16="http://schemas.microsoft.com/office/drawing/2014/main" id="{53A9EE50-56C3-426B-B506-21C8730A8090}"/>
                  </a:ext>
                </a:extLst>
              </p:cNvPr>
              <p:cNvSpPr>
                <a:spLocks noGrp="1" noRot="1" noChangeAspect="1" noMove="1" noResize="1" noEditPoints="1" noAdjustHandles="1" noChangeArrowheads="1" noChangeShapeType="1" noTextEdit="1"/>
              </p:cNvSpPr>
              <p:nvPr>
                <p:ph idx="1"/>
              </p:nvPr>
            </p:nvSpPr>
            <p:spPr>
              <a:xfrm>
                <a:off x="655320" y="2644518"/>
                <a:ext cx="11397250" cy="3921651"/>
              </a:xfrm>
              <a:blipFill>
                <a:blip r:embed="rId3"/>
                <a:stretch>
                  <a:fillRect l="-749"/>
                </a:stretch>
              </a:blipFill>
            </p:spPr>
            <p:txBody>
              <a:bodyPr/>
              <a:lstStyle/>
              <a:p>
                <a:r>
                  <a:rPr lang="de-CH">
                    <a:noFill/>
                  </a:rPr>
                  <a:t> </a:t>
                </a:r>
              </a:p>
            </p:txBody>
          </p:sp>
        </mc:Fallback>
      </mc:AlternateContent>
    </p:spTree>
    <p:extLst>
      <p:ext uri="{BB962C8B-B14F-4D97-AF65-F5344CB8AC3E}">
        <p14:creationId xmlns:p14="http://schemas.microsoft.com/office/powerpoint/2010/main" val="27908730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29BC91-2723-46DC-AA88-07C7CC0ADCDA}"/>
              </a:ext>
            </a:extLst>
          </p:cNvPr>
          <p:cNvSpPr>
            <a:spLocks noGrp="1"/>
          </p:cNvSpPr>
          <p:nvPr>
            <p:ph type="title"/>
          </p:nvPr>
        </p:nvSpPr>
        <p:spPr>
          <a:xfrm>
            <a:off x="655320" y="365125"/>
            <a:ext cx="9013052" cy="1623312"/>
          </a:xfrm>
        </p:spPr>
        <p:txBody>
          <a:bodyPr anchor="b">
            <a:normAutofit/>
          </a:bodyPr>
          <a:lstStyle/>
          <a:p>
            <a:r>
              <a:rPr lang="de-CH" sz="4000" b="1" dirty="0"/>
              <a:t>Positive orthant dependence</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117D07-99DB-4E9B-B149-A063EDCF3BAF}"/>
                  </a:ext>
                </a:extLst>
              </p:cNvPr>
              <p:cNvSpPr>
                <a:spLocks noGrp="1"/>
              </p:cNvSpPr>
              <p:nvPr>
                <p:ph idx="1"/>
              </p:nvPr>
            </p:nvSpPr>
            <p:spPr>
              <a:xfrm>
                <a:off x="655320" y="2644518"/>
                <a:ext cx="9013052" cy="3327251"/>
              </a:xfrm>
            </p:spPr>
            <p:txBody>
              <a:bodyPr>
                <a:normAutofit/>
              </a:bodyPr>
              <a:lstStyle/>
              <a:p>
                <a:endParaRPr lang="en-US" sz="2000" dirty="0"/>
              </a:p>
              <a:p>
                <a:r>
                  <a:rPr lang="de-CH" sz="2400" dirty="0"/>
                  <a:t>In term of copulas:</a:t>
                </a:r>
              </a:p>
              <a:p>
                <a:pPr marL="0" indent="0">
                  <a:buNone/>
                </a:pPr>
                <a14:m>
                  <m:oMathPara xmlns:m="http://schemas.openxmlformats.org/officeDocument/2006/math">
                    <m:oMathParaPr>
                      <m:jc m:val="centerGroup"/>
                    </m:oMathParaPr>
                    <m:oMath xmlns:m="http://schemas.openxmlformats.org/officeDocument/2006/math">
                      <m:r>
                        <a:rPr lang="fr-CH" sz="2400" b="0" i="1">
                          <a:latin typeface="Cambria Math" panose="02040503050406030204" pitchFamily="18" charset="0"/>
                        </a:rPr>
                        <m:t>𝐶</m:t>
                      </m:r>
                      <m:d>
                        <m:dPr>
                          <m:ctrlPr>
                            <a:rPr lang="fr-CH" sz="2400" b="0" i="1">
                              <a:latin typeface="Cambria Math" panose="02040503050406030204" pitchFamily="18" charset="0"/>
                            </a:rPr>
                          </m:ctrlPr>
                        </m:dPr>
                        <m:e>
                          <m:sSub>
                            <m:sSubPr>
                              <m:ctrlPr>
                                <a:rPr lang="fr-CH" sz="2400" b="0" i="1">
                                  <a:latin typeface="Cambria Math" panose="02040503050406030204" pitchFamily="18" charset="0"/>
                                </a:rPr>
                              </m:ctrlPr>
                            </m:sSubPr>
                            <m:e>
                              <m:r>
                                <a:rPr lang="fr-CH" sz="2400" b="0" i="1">
                                  <a:latin typeface="Cambria Math" panose="02040503050406030204" pitchFamily="18" charset="0"/>
                                </a:rPr>
                                <m:t>𝑢</m:t>
                              </m:r>
                            </m:e>
                            <m:sub>
                              <m:r>
                                <a:rPr lang="fr-CH" sz="2400" b="0" i="1">
                                  <a:latin typeface="Cambria Math" panose="02040503050406030204" pitchFamily="18" charset="0"/>
                                </a:rPr>
                                <m:t>1</m:t>
                              </m:r>
                            </m:sub>
                          </m:sSub>
                          <m:r>
                            <a:rPr lang="fr-CH" sz="2400" b="0" i="1">
                              <a:latin typeface="Cambria Math" panose="02040503050406030204" pitchFamily="18" charset="0"/>
                            </a:rPr>
                            <m:t>,</m:t>
                          </m:r>
                          <m:r>
                            <a:rPr lang="fr-CH" sz="2400" b="0" i="1" smtClean="0">
                              <a:latin typeface="Cambria Math" panose="02040503050406030204" pitchFamily="18" charset="0"/>
                            </a:rPr>
                            <m:t>…,</m:t>
                          </m:r>
                          <m:sSub>
                            <m:sSubPr>
                              <m:ctrlPr>
                                <a:rPr lang="fr-CH" sz="2400" b="0" i="1">
                                  <a:latin typeface="Cambria Math" panose="02040503050406030204" pitchFamily="18" charset="0"/>
                                </a:rPr>
                              </m:ctrlPr>
                            </m:sSubPr>
                            <m:e>
                              <m:r>
                                <a:rPr lang="fr-CH" sz="2400" b="0" i="1">
                                  <a:latin typeface="Cambria Math" panose="02040503050406030204" pitchFamily="18" charset="0"/>
                                </a:rPr>
                                <m:t>𝑢</m:t>
                              </m:r>
                            </m:e>
                            <m:sub>
                              <m:r>
                                <a:rPr lang="fr-CH" sz="2400" b="0" i="1" smtClean="0">
                                  <a:latin typeface="Cambria Math" panose="02040503050406030204" pitchFamily="18" charset="0"/>
                                </a:rPr>
                                <m:t>𝑑</m:t>
                              </m:r>
                            </m:sub>
                          </m:sSub>
                        </m:e>
                      </m:d>
                      <m:r>
                        <a:rPr lang="fr-CH" sz="2400" b="0" i="1">
                          <a:latin typeface="Cambria Math" panose="02040503050406030204" pitchFamily="18" charset="0"/>
                          <a:ea typeface="Cambria Math" panose="02040503050406030204" pitchFamily="18" charset="0"/>
                        </a:rPr>
                        <m:t>≥</m:t>
                      </m:r>
                      <m:sSub>
                        <m:sSubPr>
                          <m:ctrlPr>
                            <a:rPr lang="fr-CH" sz="2400" b="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𝑢</m:t>
                          </m:r>
                        </m:e>
                        <m:sub>
                          <m:r>
                            <a:rPr lang="fr-CH" sz="2400" b="0" i="1">
                              <a:latin typeface="Cambria Math" panose="02040503050406030204" pitchFamily="18" charset="0"/>
                              <a:ea typeface="Cambria Math" panose="02040503050406030204" pitchFamily="18" charset="0"/>
                            </a:rPr>
                            <m:t>1</m:t>
                          </m:r>
                        </m:sub>
                      </m:sSub>
                      <m:r>
                        <a:rPr lang="fr-CH" sz="2400" b="0" i="1" smtClean="0">
                          <a:latin typeface="Cambria Math" panose="02040503050406030204" pitchFamily="18" charset="0"/>
                          <a:ea typeface="Cambria Math" panose="02040503050406030204" pitchFamily="18" charset="0"/>
                        </a:rPr>
                        <m:t>,…,</m:t>
                      </m:r>
                      <m:sSub>
                        <m:sSubPr>
                          <m:ctrlPr>
                            <a:rPr lang="fr-CH" sz="2400" b="0" i="1">
                              <a:latin typeface="Cambria Math" panose="02040503050406030204" pitchFamily="18" charset="0"/>
                              <a:ea typeface="Cambria Math" panose="02040503050406030204" pitchFamily="18" charset="0"/>
                            </a:rPr>
                          </m:ctrlPr>
                        </m:sSubPr>
                        <m:e>
                          <m:r>
                            <a:rPr lang="fr-CH" sz="2400" b="0" i="1">
                              <a:latin typeface="Cambria Math" panose="02040503050406030204" pitchFamily="18" charset="0"/>
                              <a:ea typeface="Cambria Math" panose="02040503050406030204" pitchFamily="18" charset="0"/>
                            </a:rPr>
                            <m:t>𝑢</m:t>
                          </m:r>
                        </m:e>
                        <m:sub>
                          <m:r>
                            <a:rPr lang="fr-CH" sz="2400" b="0" i="1" smtClean="0">
                              <a:latin typeface="Cambria Math" panose="02040503050406030204" pitchFamily="18" charset="0"/>
                              <a:ea typeface="Cambria Math" panose="02040503050406030204" pitchFamily="18" charset="0"/>
                            </a:rPr>
                            <m:t>𝑑</m:t>
                          </m:r>
                        </m:sub>
                      </m:sSub>
                    </m:oMath>
                  </m:oMathPara>
                </a14:m>
                <a:endParaRPr lang="en-US" sz="24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B4117D07-99DB-4E9B-B149-A063EDCF3BAF}"/>
                  </a:ext>
                </a:extLst>
              </p:cNvPr>
              <p:cNvSpPr>
                <a:spLocks noGrp="1" noRot="1" noChangeAspect="1" noMove="1" noResize="1" noEditPoints="1" noAdjustHandles="1" noChangeArrowheads="1" noChangeShapeType="1" noTextEdit="1"/>
              </p:cNvSpPr>
              <p:nvPr>
                <p:ph idx="1"/>
              </p:nvPr>
            </p:nvSpPr>
            <p:spPr>
              <a:xfrm>
                <a:off x="655320" y="2644518"/>
                <a:ext cx="9013052" cy="3327251"/>
              </a:xfrm>
              <a:blipFill>
                <a:blip r:embed="rId2"/>
                <a:stretch>
                  <a:fillRect l="-947"/>
                </a:stretch>
              </a:blipFill>
            </p:spPr>
            <p:txBody>
              <a:bodyPr/>
              <a:lstStyle/>
              <a:p>
                <a:r>
                  <a:rPr lang="de-CH">
                    <a:noFill/>
                  </a:rPr>
                  <a:t> </a:t>
                </a:r>
              </a:p>
            </p:txBody>
          </p:sp>
        </mc:Fallback>
      </mc:AlternateContent>
    </p:spTree>
    <p:extLst>
      <p:ext uri="{BB962C8B-B14F-4D97-AF65-F5344CB8AC3E}">
        <p14:creationId xmlns:p14="http://schemas.microsoft.com/office/powerpoint/2010/main" val="405383020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70386-D7A8-49AD-908D-E7391586B37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Applications of dependence notions</a:t>
            </a:r>
            <a:endParaRPr lang="en-US" sz="4800" kern="1200" dirty="0">
              <a:solidFill>
                <a:srgbClr val="FFFFFF"/>
              </a:solidFill>
              <a:latin typeface="+mj-lt"/>
              <a:ea typeface="+mj-ea"/>
              <a:cs typeface="+mj-cs"/>
            </a:endParaRPr>
          </a:p>
        </p:txBody>
      </p:sp>
      <p:cxnSp>
        <p:nvCxnSpPr>
          <p:cNvPr id="7"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A6319A6E-0E05-4763-B2C6-9915851810B0}"/>
              </a:ext>
            </a:extLst>
          </p:cNvPr>
          <p:cNvPicPr>
            <a:picLocks noGrp="1" noChangeAspect="1"/>
          </p:cNvPicPr>
          <p:nvPr>
            <p:ph idx="1"/>
          </p:nvPr>
        </p:nvPicPr>
        <p:blipFill rotWithShape="1">
          <a:blip r:embed="rId3"/>
          <a:srcRect l="11614" r="8044" b="-2"/>
          <a:stretch/>
        </p:blipFill>
        <p:spPr>
          <a:xfrm>
            <a:off x="5738484" y="492573"/>
            <a:ext cx="5384221" cy="5880796"/>
          </a:xfrm>
          <a:prstGeom prst="rect">
            <a:avLst/>
          </a:prstGeom>
        </p:spPr>
      </p:pic>
    </p:spTree>
    <p:extLst>
      <p:ext uri="{BB962C8B-B14F-4D97-AF65-F5344CB8AC3E}">
        <p14:creationId xmlns:p14="http://schemas.microsoft.com/office/powerpoint/2010/main" val="146687451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317C14-7CB3-482C-9C0F-24C5D9E0125F}"/>
              </a:ext>
            </a:extLst>
          </p:cNvPr>
          <p:cNvSpPr>
            <a:spLocks noGrp="1"/>
          </p:cNvSpPr>
          <p:nvPr>
            <p:ph type="title"/>
          </p:nvPr>
        </p:nvSpPr>
        <p:spPr>
          <a:xfrm>
            <a:off x="655320" y="365125"/>
            <a:ext cx="9013052" cy="1623312"/>
          </a:xfrm>
        </p:spPr>
        <p:txBody>
          <a:bodyPr anchor="b">
            <a:normAutofit/>
          </a:bodyPr>
          <a:lstStyle/>
          <a:p>
            <a:r>
              <a:rPr lang="en-US" sz="4000" b="1" dirty="0"/>
              <a:t>Applications of dependence notions</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DF30C3-7E4E-4362-86CF-A5D4C5C6682F}"/>
              </a:ext>
            </a:extLst>
          </p:cNvPr>
          <p:cNvSpPr>
            <a:spLocks noGrp="1"/>
          </p:cNvSpPr>
          <p:nvPr>
            <p:ph idx="1"/>
          </p:nvPr>
        </p:nvSpPr>
        <p:spPr>
          <a:xfrm>
            <a:off x="655320" y="2644518"/>
            <a:ext cx="11536680" cy="3327251"/>
          </a:xfrm>
        </p:spPr>
        <p:txBody>
          <a:bodyPr>
            <a:normAutofit/>
          </a:bodyPr>
          <a:lstStyle/>
          <a:p>
            <a:r>
              <a:rPr lang="fr-CH" sz="2400" dirty="0"/>
              <a:t>«…A </a:t>
            </a:r>
            <a:r>
              <a:rPr lang="fr-CH" sz="2400" dirty="0" err="1"/>
              <a:t>better</a:t>
            </a:r>
            <a:r>
              <a:rPr lang="fr-CH" sz="2400" dirty="0"/>
              <a:t> </a:t>
            </a:r>
            <a:r>
              <a:rPr lang="fr-CH" sz="2400" dirty="0" err="1"/>
              <a:t>knowledge</a:t>
            </a:r>
            <a:r>
              <a:rPr lang="fr-CH" sz="2400" dirty="0"/>
              <a:t> of the </a:t>
            </a:r>
            <a:r>
              <a:rPr lang="fr-CH" sz="2400" dirty="0" err="1"/>
              <a:t>dependence</a:t>
            </a:r>
            <a:r>
              <a:rPr lang="fr-CH" sz="2400" dirty="0"/>
              <a:t> </a:t>
            </a:r>
            <a:r>
              <a:rPr lang="fr-CH" sz="2400" dirty="0" err="1"/>
              <a:t>between</a:t>
            </a:r>
            <a:r>
              <a:rPr lang="fr-CH" sz="2400" dirty="0"/>
              <a:t> </a:t>
            </a:r>
            <a:r>
              <a:rPr lang="fr-CH" sz="2400" dirty="0" err="1"/>
              <a:t>financial</a:t>
            </a:r>
            <a:r>
              <a:rPr lang="fr-CH" sz="2400" dirty="0"/>
              <a:t> assets or claims </a:t>
            </a:r>
            <a:r>
              <a:rPr lang="fr-CH" sz="2400" dirty="0" err="1"/>
              <a:t>is</a:t>
            </a:r>
            <a:r>
              <a:rPr lang="fr-CH" sz="2400" dirty="0"/>
              <a:t> crucial to </a:t>
            </a:r>
            <a:r>
              <a:rPr lang="fr-CH" sz="2400" dirty="0" err="1"/>
              <a:t>assess</a:t>
            </a:r>
            <a:r>
              <a:rPr lang="fr-CH" sz="2400" dirty="0"/>
              <a:t> the </a:t>
            </a:r>
            <a:r>
              <a:rPr lang="fr-CH" sz="2400" dirty="0" err="1"/>
              <a:t>risk</a:t>
            </a:r>
            <a:r>
              <a:rPr lang="fr-CH" sz="2400" dirty="0"/>
              <a:t> of clustering. This clustering </a:t>
            </a:r>
            <a:r>
              <a:rPr lang="fr-CH" sz="2400" dirty="0" err="1"/>
              <a:t>behavior</a:t>
            </a:r>
            <a:r>
              <a:rPr lang="fr-CH" sz="2400" dirty="0"/>
              <a:t> can </a:t>
            </a:r>
            <a:r>
              <a:rPr lang="fr-CH" sz="2400" dirty="0" err="1"/>
              <a:t>be</a:t>
            </a:r>
            <a:r>
              <a:rPr lang="fr-CH" sz="2400" dirty="0"/>
              <a:t> </a:t>
            </a:r>
            <a:r>
              <a:rPr lang="fr-CH" sz="2400" dirty="0" err="1"/>
              <a:t>described</a:t>
            </a:r>
            <a:r>
              <a:rPr lang="fr-CH" sz="2400" dirty="0"/>
              <a:t> by a </a:t>
            </a:r>
            <a:r>
              <a:rPr lang="fr-CH" sz="2400" dirty="0" err="1"/>
              <a:t>useful</a:t>
            </a:r>
            <a:r>
              <a:rPr lang="fr-CH" sz="2400" dirty="0"/>
              <a:t> concept </a:t>
            </a:r>
            <a:r>
              <a:rPr lang="fr-CH" sz="2400" dirty="0" err="1"/>
              <a:t>known</a:t>
            </a:r>
            <a:r>
              <a:rPr lang="fr-CH" sz="2400" dirty="0"/>
              <a:t> as PQD...»</a:t>
            </a:r>
          </a:p>
          <a:p>
            <a:r>
              <a:rPr lang="fr-CH" sz="2400" dirty="0"/>
              <a:t>«…It </a:t>
            </a:r>
            <a:r>
              <a:rPr lang="fr-CH" sz="2400" dirty="0" err="1"/>
              <a:t>allows</a:t>
            </a:r>
            <a:r>
              <a:rPr lang="fr-CH" sz="2400" dirty="0"/>
              <a:t> the </a:t>
            </a:r>
            <a:r>
              <a:rPr lang="fr-CH" sz="2400" dirty="0" err="1"/>
              <a:t>risk</a:t>
            </a:r>
            <a:r>
              <a:rPr lang="fr-CH" sz="2400" dirty="0"/>
              <a:t> manager to </a:t>
            </a:r>
            <a:r>
              <a:rPr lang="fr-CH" sz="2400" dirty="0" err="1"/>
              <a:t>directly</a:t>
            </a:r>
            <a:r>
              <a:rPr lang="fr-CH" sz="2400" dirty="0"/>
              <a:t> compare the </a:t>
            </a:r>
            <a:r>
              <a:rPr lang="fr-CH" sz="2400" dirty="0" err="1"/>
              <a:t>sum</a:t>
            </a:r>
            <a:r>
              <a:rPr lang="fr-CH" sz="2400" dirty="0"/>
              <a:t> of PQD </a:t>
            </a:r>
            <a:r>
              <a:rPr lang="fr-CH" sz="2400" dirty="0" err="1"/>
              <a:t>random</a:t>
            </a:r>
            <a:r>
              <a:rPr lang="fr-CH" sz="2400" dirty="0"/>
              <a:t> variables </a:t>
            </a:r>
            <a:r>
              <a:rPr lang="fr-CH" sz="2400" dirty="0" err="1"/>
              <a:t>with</a:t>
            </a:r>
            <a:r>
              <a:rPr lang="fr-CH" sz="2400" dirty="0"/>
              <a:t> the </a:t>
            </a:r>
            <a:r>
              <a:rPr lang="fr-CH" sz="2400" dirty="0" err="1"/>
              <a:t>corresponding</a:t>
            </a:r>
            <a:r>
              <a:rPr lang="fr-CH" sz="2400" dirty="0"/>
              <a:t> </a:t>
            </a:r>
            <a:r>
              <a:rPr lang="fr-CH" sz="2400" dirty="0" err="1"/>
              <a:t>sum</a:t>
            </a:r>
            <a:r>
              <a:rPr lang="fr-CH" sz="2400" dirty="0"/>
              <a:t> </a:t>
            </a:r>
            <a:r>
              <a:rPr lang="fr-CH" sz="2400" dirty="0" err="1"/>
              <a:t>under</a:t>
            </a:r>
            <a:r>
              <a:rPr lang="fr-CH" sz="2400" dirty="0"/>
              <a:t> the </a:t>
            </a:r>
            <a:r>
              <a:rPr lang="fr-CH" sz="2400" dirty="0" err="1"/>
              <a:t>independence</a:t>
            </a:r>
            <a:r>
              <a:rPr lang="fr-CH" sz="2400" dirty="0"/>
              <a:t> </a:t>
            </a:r>
            <a:r>
              <a:rPr lang="fr-CH" sz="2400" dirty="0" err="1"/>
              <a:t>assumption</a:t>
            </a:r>
            <a:r>
              <a:rPr lang="fr-CH" sz="2400" dirty="0"/>
              <a:t>…»</a:t>
            </a:r>
          </a:p>
          <a:p>
            <a:r>
              <a:rPr lang="fr-CH" sz="2400" dirty="0"/>
              <a:t>«…</a:t>
            </a:r>
            <a:r>
              <a:rPr lang="fr-CH" sz="2400" dirty="0" err="1"/>
              <a:t>Inferring</a:t>
            </a:r>
            <a:r>
              <a:rPr lang="fr-CH" sz="2400" dirty="0"/>
              <a:t> </a:t>
            </a:r>
            <a:r>
              <a:rPr lang="fr-CH" sz="2400" dirty="0" err="1"/>
              <a:t>that</a:t>
            </a:r>
            <a:r>
              <a:rPr lang="fr-CH" sz="2400" dirty="0"/>
              <a:t> </a:t>
            </a:r>
            <a:r>
              <a:rPr lang="fr-CH" sz="2400" dirty="0" err="1"/>
              <a:t>two</a:t>
            </a:r>
            <a:r>
              <a:rPr lang="fr-CH" sz="2400" dirty="0"/>
              <a:t> claims are PQD, </a:t>
            </a:r>
            <a:r>
              <a:rPr lang="fr-CH" sz="2400" dirty="0" err="1"/>
              <a:t>regardless</a:t>
            </a:r>
            <a:r>
              <a:rPr lang="fr-CH" sz="2400" dirty="0"/>
              <a:t> of the </a:t>
            </a:r>
            <a:r>
              <a:rPr lang="fr-CH" sz="2400" dirty="0" err="1"/>
              <a:t>strength</a:t>
            </a:r>
            <a:r>
              <a:rPr lang="fr-CH" sz="2400" dirty="0"/>
              <a:t> of </a:t>
            </a:r>
            <a:r>
              <a:rPr lang="fr-CH" sz="2400" dirty="0" err="1"/>
              <a:t>this</a:t>
            </a:r>
            <a:r>
              <a:rPr lang="fr-CH" sz="2400" dirty="0"/>
              <a:t> </a:t>
            </a:r>
            <a:r>
              <a:rPr lang="fr-CH" sz="2400" dirty="0" err="1"/>
              <a:t>dependence</a:t>
            </a:r>
            <a:r>
              <a:rPr lang="fr-CH" sz="2400" dirty="0"/>
              <a:t>, </a:t>
            </a:r>
            <a:r>
              <a:rPr lang="fr-CH" sz="2400" dirty="0" err="1"/>
              <a:t>immediately</a:t>
            </a:r>
            <a:r>
              <a:rPr lang="fr-CH" sz="2400" dirty="0"/>
              <a:t> </a:t>
            </a:r>
            <a:r>
              <a:rPr lang="fr-CH" sz="2400" dirty="0" err="1"/>
              <a:t>allows</a:t>
            </a:r>
            <a:r>
              <a:rPr lang="fr-CH" sz="2400" dirty="0"/>
              <a:t> us to </a:t>
            </a:r>
            <a:r>
              <a:rPr lang="fr-CH" sz="2400" dirty="0" err="1"/>
              <a:t>infer</a:t>
            </a:r>
            <a:r>
              <a:rPr lang="fr-CH" sz="2400" dirty="0"/>
              <a:t> the </a:t>
            </a:r>
            <a:r>
              <a:rPr lang="fr-CH" sz="2400" dirty="0" err="1"/>
              <a:t>underestimation</a:t>
            </a:r>
            <a:r>
              <a:rPr lang="fr-CH" sz="2400" dirty="0"/>
              <a:t> of </a:t>
            </a:r>
            <a:r>
              <a:rPr lang="fr-CH" sz="2400" dirty="0" err="1"/>
              <a:t>most</a:t>
            </a:r>
            <a:r>
              <a:rPr lang="fr-CH" sz="2400" dirty="0"/>
              <a:t> </a:t>
            </a:r>
            <a:r>
              <a:rPr lang="fr-CH" sz="2400" dirty="0" err="1"/>
              <a:t>insurance</a:t>
            </a:r>
            <a:r>
              <a:rPr lang="fr-CH" sz="2400" dirty="0"/>
              <a:t> premiums…»</a:t>
            </a:r>
            <a:endParaRPr lang="de-CH" sz="2400" dirty="0"/>
          </a:p>
        </p:txBody>
      </p:sp>
    </p:spTree>
    <p:extLst>
      <p:ext uri="{BB962C8B-B14F-4D97-AF65-F5344CB8AC3E}">
        <p14:creationId xmlns:p14="http://schemas.microsoft.com/office/powerpoint/2010/main" val="192428207"/>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6C0E-674B-471B-A537-81FA47A3B7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Positive quadrant dependence</a:t>
            </a:r>
            <a:br>
              <a:rPr lang="en-US" sz="4800" b="1" kern="1200" dirty="0">
                <a:solidFill>
                  <a:srgbClr val="FFFFFF"/>
                </a:solidFill>
                <a:latin typeface="+mj-lt"/>
                <a:ea typeface="+mj-ea"/>
                <a:cs typeface="+mj-cs"/>
              </a:rPr>
            </a:br>
            <a:r>
              <a:rPr lang="en-US" sz="4800" b="1" kern="1200" dirty="0">
                <a:solidFill>
                  <a:srgbClr val="FFFFFF"/>
                </a:solidFill>
                <a:latin typeface="+mj-lt"/>
                <a:ea typeface="+mj-ea"/>
                <a:cs typeface="+mj-cs"/>
              </a:rPr>
              <a:t>example</a:t>
            </a:r>
            <a:endParaRPr lang="en-US" sz="4800" kern="1200" dirty="0">
              <a:solidFill>
                <a:srgbClr val="FFFFFF"/>
              </a:solidFill>
              <a:latin typeface="+mj-lt"/>
              <a:ea typeface="+mj-ea"/>
              <a:cs typeface="+mj-cs"/>
            </a:endParaRPr>
          </a:p>
        </p:txBody>
      </p:sp>
      <p:pic>
        <p:nvPicPr>
          <p:cNvPr id="6" name="Content Placeholder 5">
            <a:extLst>
              <a:ext uri="{FF2B5EF4-FFF2-40B4-BE49-F238E27FC236}">
                <a16:creationId xmlns:a16="http://schemas.microsoft.com/office/drawing/2014/main" id="{7798F331-7B10-4CC7-AF96-E64210644AA2}"/>
              </a:ext>
            </a:extLst>
          </p:cNvPr>
          <p:cNvPicPr>
            <a:picLocks noGrp="1" noChangeAspect="1"/>
          </p:cNvPicPr>
          <p:nvPr>
            <p:ph idx="1"/>
          </p:nvPr>
        </p:nvPicPr>
        <p:blipFill>
          <a:blip r:embed="rId3"/>
          <a:stretch>
            <a:fillRect/>
          </a:stretch>
        </p:blipFill>
        <p:spPr>
          <a:xfrm>
            <a:off x="5153822" y="991776"/>
            <a:ext cx="6553545" cy="4882390"/>
          </a:xfrm>
          <a:prstGeom prst="rect">
            <a:avLst/>
          </a:prstGeom>
        </p:spPr>
      </p:pic>
    </p:spTree>
    <p:extLst>
      <p:ext uri="{BB962C8B-B14F-4D97-AF65-F5344CB8AC3E}">
        <p14:creationId xmlns:p14="http://schemas.microsoft.com/office/powerpoint/2010/main" val="373952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61E7D1-26B9-424E-9104-A94A0B7B7A37}"/>
              </a:ext>
            </a:extLst>
          </p:cNvPr>
          <p:cNvSpPr>
            <a:spLocks noGrp="1"/>
          </p:cNvSpPr>
          <p:nvPr>
            <p:ph type="title"/>
          </p:nvPr>
        </p:nvSpPr>
        <p:spPr>
          <a:xfrm>
            <a:off x="655320" y="365125"/>
            <a:ext cx="9013052" cy="1623312"/>
          </a:xfrm>
        </p:spPr>
        <p:txBody>
          <a:bodyPr anchor="b">
            <a:normAutofit/>
          </a:bodyPr>
          <a:lstStyle/>
          <a:p>
            <a:r>
              <a:rPr lang="fr-CH" sz="4000"/>
              <a:t>Introduction: What is Financial Risk?</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0E86C7-C585-4BB3-B50B-0AC19BFF05CD}"/>
              </a:ext>
            </a:extLst>
          </p:cNvPr>
          <p:cNvSpPr>
            <a:spLocks noGrp="1"/>
          </p:cNvSpPr>
          <p:nvPr>
            <p:ph idx="1"/>
          </p:nvPr>
        </p:nvSpPr>
        <p:spPr>
          <a:xfrm>
            <a:off x="655320" y="2644518"/>
            <a:ext cx="9013052" cy="3327251"/>
          </a:xfrm>
        </p:spPr>
        <p:txBody>
          <a:bodyPr>
            <a:normAutofit/>
          </a:bodyPr>
          <a:lstStyle/>
          <a:p>
            <a:endParaRPr lang="fr-CH" sz="2000" dirty="0"/>
          </a:p>
          <a:p>
            <a:r>
              <a:rPr lang="en-US" sz="2400" dirty="0"/>
              <a:t>The risk is in both the amount involved and its timing.</a:t>
            </a:r>
          </a:p>
          <a:p>
            <a:r>
              <a:rPr lang="en-US" sz="2400" dirty="0"/>
              <a:t>Impact of changes in the risk factors on the </a:t>
            </a:r>
            <a:r>
              <a:rPr lang="en-US" sz="2400" dirty="0" err="1"/>
              <a:t>organisation’s</a:t>
            </a:r>
            <a:r>
              <a:rPr lang="en-US" sz="2400" dirty="0"/>
              <a:t> accounting numbers…</a:t>
            </a:r>
          </a:p>
          <a:p>
            <a:r>
              <a:rPr lang="en-US" sz="2400" dirty="0"/>
              <a:t>Financial risk will extend to contingent exposures (</a:t>
            </a:r>
            <a:r>
              <a:rPr lang="de-CH" sz="2400" dirty="0"/>
              <a:t>expected future transactions</a:t>
            </a:r>
            <a:r>
              <a:rPr lang="en-US" sz="2400" dirty="0"/>
              <a:t>)</a:t>
            </a:r>
            <a:r>
              <a:rPr lang="de-CH" sz="2400" dirty="0"/>
              <a:t>.</a:t>
            </a:r>
          </a:p>
          <a:p>
            <a:r>
              <a:rPr lang="de-CH" sz="2400" dirty="0"/>
              <a:t>More general type of financial risk:</a:t>
            </a:r>
            <a:r>
              <a:rPr lang="en-US" sz="2400" dirty="0"/>
              <a:t> </a:t>
            </a:r>
            <a:r>
              <a:rPr lang="de-CH" sz="2400" dirty="0"/>
              <a:t>Economic Exposure.</a:t>
            </a:r>
          </a:p>
        </p:txBody>
      </p:sp>
    </p:spTree>
    <p:extLst>
      <p:ext uri="{BB962C8B-B14F-4D97-AF65-F5344CB8AC3E}">
        <p14:creationId xmlns:p14="http://schemas.microsoft.com/office/powerpoint/2010/main" val="2087712585"/>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317C14-7CB3-482C-9C0F-24C5D9E0125F}"/>
              </a:ext>
            </a:extLst>
          </p:cNvPr>
          <p:cNvSpPr>
            <a:spLocks noGrp="1"/>
          </p:cNvSpPr>
          <p:nvPr>
            <p:ph type="title"/>
          </p:nvPr>
        </p:nvSpPr>
        <p:spPr>
          <a:xfrm>
            <a:off x="655320" y="365125"/>
            <a:ext cx="9013052" cy="1623312"/>
          </a:xfrm>
        </p:spPr>
        <p:txBody>
          <a:bodyPr anchor="b">
            <a:normAutofit/>
          </a:bodyPr>
          <a:lstStyle/>
          <a:p>
            <a:r>
              <a:rPr lang="en-US" sz="4000" b="1" dirty="0"/>
              <a:t>Lorenz Order</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DF30C3-7E4E-4362-86CF-A5D4C5C6682F}"/>
              </a:ext>
            </a:extLst>
          </p:cNvPr>
          <p:cNvSpPr>
            <a:spLocks noGrp="1"/>
          </p:cNvSpPr>
          <p:nvPr>
            <p:ph idx="1"/>
          </p:nvPr>
        </p:nvSpPr>
        <p:spPr>
          <a:xfrm>
            <a:off x="655320" y="2644518"/>
            <a:ext cx="11536680" cy="3327251"/>
          </a:xfrm>
        </p:spPr>
        <p:txBody>
          <a:bodyPr>
            <a:normAutofit/>
          </a:bodyPr>
          <a:lstStyle/>
          <a:p>
            <a:r>
              <a:rPr lang="en-US" sz="2400" dirty="0"/>
              <a:t>The Lorenz order is a natural tool for comparison of the variability of non negative random variables. </a:t>
            </a:r>
          </a:p>
          <a:p>
            <a:r>
              <a:rPr lang="en-US" sz="2400" dirty="0"/>
              <a:t>In many contexts (especially reliability) variability comparison of order statistics is of interest. </a:t>
            </a:r>
            <a:endParaRPr lang="de-CH" sz="2400" dirty="0"/>
          </a:p>
        </p:txBody>
      </p:sp>
    </p:spTree>
    <p:extLst>
      <p:ext uri="{BB962C8B-B14F-4D97-AF65-F5344CB8AC3E}">
        <p14:creationId xmlns:p14="http://schemas.microsoft.com/office/powerpoint/2010/main" val="95439189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6C0E-674B-471B-A537-81FA47A3B7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Positive quadrant dependence</a:t>
            </a:r>
            <a:br>
              <a:rPr lang="en-US" sz="4800" b="1" kern="1200" dirty="0">
                <a:solidFill>
                  <a:srgbClr val="FFFFFF"/>
                </a:solidFill>
                <a:latin typeface="+mj-lt"/>
                <a:ea typeface="+mj-ea"/>
                <a:cs typeface="+mj-cs"/>
              </a:rPr>
            </a:br>
            <a:r>
              <a:rPr lang="en-US" sz="4800" b="1" kern="1200" dirty="0">
                <a:solidFill>
                  <a:srgbClr val="FFFFFF"/>
                </a:solidFill>
                <a:latin typeface="+mj-lt"/>
                <a:ea typeface="+mj-ea"/>
                <a:cs typeface="+mj-cs"/>
              </a:rPr>
              <a:t>example</a:t>
            </a:r>
            <a:endParaRPr lang="en-US" sz="48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912A8FE2-81A3-496F-85E3-F76F433F7E99}"/>
              </a:ext>
            </a:extLst>
          </p:cNvPr>
          <p:cNvPicPr>
            <a:picLocks noChangeAspect="1"/>
          </p:cNvPicPr>
          <p:nvPr/>
        </p:nvPicPr>
        <p:blipFill>
          <a:blip r:embed="rId3"/>
          <a:stretch>
            <a:fillRect/>
          </a:stretch>
        </p:blipFill>
        <p:spPr>
          <a:xfrm>
            <a:off x="5425821" y="400050"/>
            <a:ext cx="6534150" cy="6457950"/>
          </a:xfrm>
          <a:prstGeom prst="rect">
            <a:avLst/>
          </a:prstGeom>
        </p:spPr>
      </p:pic>
    </p:spTree>
    <p:extLst>
      <p:ext uri="{BB962C8B-B14F-4D97-AF65-F5344CB8AC3E}">
        <p14:creationId xmlns:p14="http://schemas.microsoft.com/office/powerpoint/2010/main" val="2637780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6C0E-674B-471B-A537-81FA47A3B7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Positive quadrant dependence</a:t>
            </a:r>
            <a:br>
              <a:rPr lang="en-US" sz="4800" b="1" kern="1200" dirty="0">
                <a:solidFill>
                  <a:srgbClr val="FFFFFF"/>
                </a:solidFill>
                <a:latin typeface="+mj-lt"/>
                <a:ea typeface="+mj-ea"/>
                <a:cs typeface="+mj-cs"/>
              </a:rPr>
            </a:br>
            <a:r>
              <a:rPr lang="en-US" sz="4800" b="1" kern="1200" dirty="0">
                <a:solidFill>
                  <a:srgbClr val="FFFFFF"/>
                </a:solidFill>
                <a:latin typeface="+mj-lt"/>
                <a:ea typeface="+mj-ea"/>
                <a:cs typeface="+mj-cs"/>
              </a:rPr>
              <a:t>example</a:t>
            </a:r>
            <a:endParaRPr lang="en-US" sz="48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CC1B43D4-D55B-4E5A-98E3-128761F20BCE}"/>
              </a:ext>
            </a:extLst>
          </p:cNvPr>
          <p:cNvPicPr>
            <a:picLocks noChangeAspect="1"/>
          </p:cNvPicPr>
          <p:nvPr/>
        </p:nvPicPr>
        <p:blipFill>
          <a:blip r:embed="rId3"/>
          <a:stretch>
            <a:fillRect/>
          </a:stretch>
        </p:blipFill>
        <p:spPr>
          <a:xfrm>
            <a:off x="5330491" y="1105700"/>
            <a:ext cx="6524625" cy="4591050"/>
          </a:xfrm>
          <a:prstGeom prst="rect">
            <a:avLst/>
          </a:prstGeom>
        </p:spPr>
      </p:pic>
    </p:spTree>
    <p:extLst>
      <p:ext uri="{BB962C8B-B14F-4D97-AF65-F5344CB8AC3E}">
        <p14:creationId xmlns:p14="http://schemas.microsoft.com/office/powerpoint/2010/main" val="1956539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6C0E-674B-471B-A537-81FA47A3B7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dirty="0">
                <a:solidFill>
                  <a:srgbClr val="FFFFFF"/>
                </a:solidFill>
              </a:rPr>
              <a:t>Hypotheses testing</a:t>
            </a:r>
            <a:br>
              <a:rPr lang="en-US" sz="4800" b="1" dirty="0">
                <a:solidFill>
                  <a:srgbClr val="FFFFFF"/>
                </a:solidFill>
              </a:rPr>
            </a:br>
            <a:br>
              <a:rPr lang="en-US" sz="4800" b="1" dirty="0">
                <a:solidFill>
                  <a:srgbClr val="FFFFFF"/>
                </a:solidFill>
              </a:rPr>
            </a:br>
            <a:r>
              <a:rPr lang="de-CH" sz="3600" b="1" dirty="0">
                <a:solidFill>
                  <a:schemeClr val="bg1"/>
                </a:solidFill>
              </a:rPr>
              <a:t>Inference based on cdfs</a:t>
            </a:r>
            <a:endParaRPr lang="en-US" sz="3600" kern="1200" dirty="0">
              <a:solidFill>
                <a:schemeClr val="bg1"/>
              </a:solidFill>
            </a:endParaRPr>
          </a:p>
        </p:txBody>
      </p:sp>
      <p:pic>
        <p:nvPicPr>
          <p:cNvPr id="4" name="Picture 3">
            <a:extLst>
              <a:ext uri="{FF2B5EF4-FFF2-40B4-BE49-F238E27FC236}">
                <a16:creationId xmlns:a16="http://schemas.microsoft.com/office/drawing/2014/main" id="{28C426C1-4747-4561-BBD1-8F4C34F08D14}"/>
              </a:ext>
            </a:extLst>
          </p:cNvPr>
          <p:cNvPicPr>
            <a:picLocks noChangeAspect="1"/>
          </p:cNvPicPr>
          <p:nvPr/>
        </p:nvPicPr>
        <p:blipFill>
          <a:blip r:embed="rId3"/>
          <a:stretch>
            <a:fillRect/>
          </a:stretch>
        </p:blipFill>
        <p:spPr>
          <a:xfrm>
            <a:off x="5330491" y="2109787"/>
            <a:ext cx="6524625" cy="2638425"/>
          </a:xfrm>
          <a:prstGeom prst="rect">
            <a:avLst/>
          </a:prstGeom>
        </p:spPr>
      </p:pic>
    </p:spTree>
    <p:extLst>
      <p:ext uri="{BB962C8B-B14F-4D97-AF65-F5344CB8AC3E}">
        <p14:creationId xmlns:p14="http://schemas.microsoft.com/office/powerpoint/2010/main" val="1143182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6C0E-674B-471B-A537-81FA47A3B7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dirty="0">
                <a:solidFill>
                  <a:srgbClr val="FFFFFF"/>
                </a:solidFill>
              </a:rPr>
              <a:t>Hypotheses testing</a:t>
            </a:r>
            <a:br>
              <a:rPr lang="en-US" sz="4800" b="1" dirty="0">
                <a:solidFill>
                  <a:srgbClr val="FFFFFF"/>
                </a:solidFill>
              </a:rPr>
            </a:br>
            <a:br>
              <a:rPr lang="en-US" sz="4800" b="1" dirty="0">
                <a:solidFill>
                  <a:srgbClr val="FFFFFF"/>
                </a:solidFill>
              </a:rPr>
            </a:br>
            <a:r>
              <a:rPr lang="de-CH" sz="3600" b="1" dirty="0">
                <a:solidFill>
                  <a:schemeClr val="bg1"/>
                </a:solidFill>
              </a:rPr>
              <a:t>Inference based on cdfs</a:t>
            </a:r>
            <a:endParaRPr lang="en-US" sz="3600" kern="1200" dirty="0">
              <a:solidFill>
                <a:schemeClr val="bg1"/>
              </a:solidFill>
            </a:endParaRPr>
          </a:p>
        </p:txBody>
      </p:sp>
      <p:pic>
        <p:nvPicPr>
          <p:cNvPr id="3" name="Picture 2">
            <a:extLst>
              <a:ext uri="{FF2B5EF4-FFF2-40B4-BE49-F238E27FC236}">
                <a16:creationId xmlns:a16="http://schemas.microsoft.com/office/drawing/2014/main" id="{2F40D604-31F2-4169-865D-FD0BC05491C3}"/>
              </a:ext>
            </a:extLst>
          </p:cNvPr>
          <p:cNvPicPr>
            <a:picLocks noChangeAspect="1"/>
          </p:cNvPicPr>
          <p:nvPr/>
        </p:nvPicPr>
        <p:blipFill>
          <a:blip r:embed="rId3"/>
          <a:stretch>
            <a:fillRect/>
          </a:stretch>
        </p:blipFill>
        <p:spPr>
          <a:xfrm>
            <a:off x="5172456" y="585501"/>
            <a:ext cx="6553200" cy="5905500"/>
          </a:xfrm>
          <a:prstGeom prst="rect">
            <a:avLst/>
          </a:prstGeom>
        </p:spPr>
      </p:pic>
    </p:spTree>
    <p:extLst>
      <p:ext uri="{BB962C8B-B14F-4D97-AF65-F5344CB8AC3E}">
        <p14:creationId xmlns:p14="http://schemas.microsoft.com/office/powerpoint/2010/main" val="4127964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6C0E-674B-471B-A537-81FA47A3B7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dirty="0">
                <a:solidFill>
                  <a:srgbClr val="FFFFFF"/>
                </a:solidFill>
              </a:rPr>
              <a:t>Hypotheses testing</a:t>
            </a:r>
            <a:br>
              <a:rPr lang="en-US" sz="4800" b="1" dirty="0">
                <a:solidFill>
                  <a:srgbClr val="FFFFFF"/>
                </a:solidFill>
              </a:rPr>
            </a:br>
            <a:br>
              <a:rPr lang="en-US" sz="4800" b="1" dirty="0">
                <a:solidFill>
                  <a:srgbClr val="FFFFFF"/>
                </a:solidFill>
              </a:rPr>
            </a:br>
            <a:r>
              <a:rPr lang="de-CH" sz="3600" b="1" dirty="0">
                <a:solidFill>
                  <a:schemeClr val="bg1"/>
                </a:solidFill>
              </a:rPr>
              <a:t>Inference based on cdfs</a:t>
            </a:r>
            <a:endParaRPr lang="en-US" sz="3600" kern="1200" dirty="0">
              <a:solidFill>
                <a:schemeClr val="bg1"/>
              </a:solidFill>
            </a:endParaRPr>
          </a:p>
        </p:txBody>
      </p:sp>
      <p:pic>
        <p:nvPicPr>
          <p:cNvPr id="4" name="Picture 3">
            <a:extLst>
              <a:ext uri="{FF2B5EF4-FFF2-40B4-BE49-F238E27FC236}">
                <a16:creationId xmlns:a16="http://schemas.microsoft.com/office/drawing/2014/main" id="{53F6E660-87BF-470E-9852-FC2F28965D3F}"/>
              </a:ext>
            </a:extLst>
          </p:cNvPr>
          <p:cNvPicPr>
            <a:picLocks noChangeAspect="1"/>
          </p:cNvPicPr>
          <p:nvPr/>
        </p:nvPicPr>
        <p:blipFill>
          <a:blip r:embed="rId3"/>
          <a:stretch>
            <a:fillRect/>
          </a:stretch>
        </p:blipFill>
        <p:spPr>
          <a:xfrm>
            <a:off x="5330491" y="311449"/>
            <a:ext cx="6524625" cy="5943600"/>
          </a:xfrm>
          <a:prstGeom prst="rect">
            <a:avLst/>
          </a:prstGeom>
        </p:spPr>
      </p:pic>
    </p:spTree>
    <p:extLst>
      <p:ext uri="{BB962C8B-B14F-4D97-AF65-F5344CB8AC3E}">
        <p14:creationId xmlns:p14="http://schemas.microsoft.com/office/powerpoint/2010/main" val="1589170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6C0E-674B-471B-A537-81FA47A3B7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dirty="0">
                <a:solidFill>
                  <a:srgbClr val="FFFFFF"/>
                </a:solidFill>
              </a:rPr>
              <a:t>Hypotheses testing</a:t>
            </a:r>
            <a:br>
              <a:rPr lang="en-US" sz="4800" b="1" dirty="0">
                <a:solidFill>
                  <a:srgbClr val="FFFFFF"/>
                </a:solidFill>
              </a:rPr>
            </a:br>
            <a:br>
              <a:rPr lang="en-US" sz="4800" b="1" dirty="0">
                <a:solidFill>
                  <a:srgbClr val="FFFFFF"/>
                </a:solidFill>
              </a:rPr>
            </a:br>
            <a:r>
              <a:rPr lang="de-CH" sz="3600" b="1" dirty="0">
                <a:solidFill>
                  <a:schemeClr val="bg1"/>
                </a:solidFill>
              </a:rPr>
              <a:t>Inference based on copulas</a:t>
            </a:r>
            <a:endParaRPr lang="en-US" sz="3600" kern="1200" dirty="0">
              <a:solidFill>
                <a:schemeClr val="bg1"/>
              </a:solidFill>
            </a:endParaRPr>
          </a:p>
        </p:txBody>
      </p:sp>
      <p:pic>
        <p:nvPicPr>
          <p:cNvPr id="3" name="Picture 2">
            <a:extLst>
              <a:ext uri="{FF2B5EF4-FFF2-40B4-BE49-F238E27FC236}">
                <a16:creationId xmlns:a16="http://schemas.microsoft.com/office/drawing/2014/main" id="{2F86FB55-C4BF-48B9-B921-BB4641F52116}"/>
              </a:ext>
            </a:extLst>
          </p:cNvPr>
          <p:cNvPicPr>
            <a:picLocks noChangeAspect="1"/>
          </p:cNvPicPr>
          <p:nvPr/>
        </p:nvPicPr>
        <p:blipFill>
          <a:blip r:embed="rId3"/>
          <a:stretch>
            <a:fillRect/>
          </a:stretch>
        </p:blipFill>
        <p:spPr>
          <a:xfrm>
            <a:off x="5292391" y="311449"/>
            <a:ext cx="6562725" cy="5514975"/>
          </a:xfrm>
          <a:prstGeom prst="rect">
            <a:avLst/>
          </a:prstGeom>
        </p:spPr>
      </p:pic>
    </p:spTree>
    <p:extLst>
      <p:ext uri="{BB962C8B-B14F-4D97-AF65-F5344CB8AC3E}">
        <p14:creationId xmlns:p14="http://schemas.microsoft.com/office/powerpoint/2010/main" val="3240679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6C0E-674B-471B-A537-81FA47A3B7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dirty="0">
                <a:solidFill>
                  <a:srgbClr val="FFFFFF"/>
                </a:solidFill>
              </a:rPr>
              <a:t>Hypotheses testing</a:t>
            </a:r>
            <a:br>
              <a:rPr lang="en-US" sz="4800" b="1" dirty="0">
                <a:solidFill>
                  <a:srgbClr val="FFFFFF"/>
                </a:solidFill>
              </a:rPr>
            </a:br>
            <a:br>
              <a:rPr lang="en-US" sz="4800" b="1" dirty="0">
                <a:solidFill>
                  <a:srgbClr val="FFFFFF"/>
                </a:solidFill>
              </a:rPr>
            </a:br>
            <a:r>
              <a:rPr lang="de-CH" sz="3600" b="1" dirty="0">
                <a:solidFill>
                  <a:schemeClr val="bg1"/>
                </a:solidFill>
              </a:rPr>
              <a:t>Inference based on copulas</a:t>
            </a:r>
            <a:endParaRPr lang="en-US" sz="3600" kern="1200" dirty="0">
              <a:solidFill>
                <a:schemeClr val="bg1"/>
              </a:solidFill>
            </a:endParaRPr>
          </a:p>
        </p:txBody>
      </p:sp>
      <p:pic>
        <p:nvPicPr>
          <p:cNvPr id="4" name="Picture 3">
            <a:extLst>
              <a:ext uri="{FF2B5EF4-FFF2-40B4-BE49-F238E27FC236}">
                <a16:creationId xmlns:a16="http://schemas.microsoft.com/office/drawing/2014/main" id="{E9CE5F47-A329-4660-9DF8-4D385363F053}"/>
              </a:ext>
            </a:extLst>
          </p:cNvPr>
          <p:cNvPicPr>
            <a:picLocks noChangeAspect="1"/>
          </p:cNvPicPr>
          <p:nvPr/>
        </p:nvPicPr>
        <p:blipFill>
          <a:blip r:embed="rId3"/>
          <a:stretch>
            <a:fillRect/>
          </a:stretch>
        </p:blipFill>
        <p:spPr>
          <a:xfrm>
            <a:off x="5311441" y="311449"/>
            <a:ext cx="6543675" cy="6419850"/>
          </a:xfrm>
          <a:prstGeom prst="rect">
            <a:avLst/>
          </a:prstGeom>
        </p:spPr>
      </p:pic>
    </p:spTree>
    <p:extLst>
      <p:ext uri="{BB962C8B-B14F-4D97-AF65-F5344CB8AC3E}">
        <p14:creationId xmlns:p14="http://schemas.microsoft.com/office/powerpoint/2010/main" val="3523970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6C0E-674B-471B-A537-81FA47A3B7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dirty="0">
                <a:solidFill>
                  <a:srgbClr val="FFFFFF"/>
                </a:solidFill>
              </a:rPr>
              <a:t>Testing procedures</a:t>
            </a:r>
            <a:br>
              <a:rPr lang="en-US" sz="4800" b="1" dirty="0">
                <a:solidFill>
                  <a:srgbClr val="FFFFFF"/>
                </a:solidFill>
              </a:rPr>
            </a:br>
            <a:br>
              <a:rPr lang="en-US" sz="4800" b="1" dirty="0">
                <a:solidFill>
                  <a:srgbClr val="FFFFFF"/>
                </a:solidFill>
              </a:rPr>
            </a:br>
            <a:endParaRPr lang="en-US" sz="3600" kern="1200" dirty="0">
              <a:solidFill>
                <a:schemeClr val="bg1"/>
              </a:solidFill>
            </a:endParaRPr>
          </a:p>
        </p:txBody>
      </p:sp>
      <p:pic>
        <p:nvPicPr>
          <p:cNvPr id="3" name="Picture 2">
            <a:extLst>
              <a:ext uri="{FF2B5EF4-FFF2-40B4-BE49-F238E27FC236}">
                <a16:creationId xmlns:a16="http://schemas.microsoft.com/office/drawing/2014/main" id="{684D28C7-3E62-4BAE-BA4D-8B5C6B2E233F}"/>
              </a:ext>
            </a:extLst>
          </p:cNvPr>
          <p:cNvPicPr>
            <a:picLocks noChangeAspect="1"/>
          </p:cNvPicPr>
          <p:nvPr/>
        </p:nvPicPr>
        <p:blipFill>
          <a:blip r:embed="rId3"/>
          <a:stretch>
            <a:fillRect/>
          </a:stretch>
        </p:blipFill>
        <p:spPr>
          <a:xfrm>
            <a:off x="5320966" y="624687"/>
            <a:ext cx="6534150" cy="5553075"/>
          </a:xfrm>
          <a:prstGeom prst="rect">
            <a:avLst/>
          </a:prstGeom>
        </p:spPr>
      </p:pic>
    </p:spTree>
    <p:extLst>
      <p:ext uri="{BB962C8B-B14F-4D97-AF65-F5344CB8AC3E}">
        <p14:creationId xmlns:p14="http://schemas.microsoft.com/office/powerpoint/2010/main" val="3638953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6C0E-674B-471B-A537-81FA47A3B7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dirty="0">
                <a:solidFill>
                  <a:srgbClr val="FFFFFF"/>
                </a:solidFill>
              </a:rPr>
              <a:t>Testing procedures</a:t>
            </a:r>
            <a:br>
              <a:rPr lang="en-US" sz="4800" b="1" dirty="0">
                <a:solidFill>
                  <a:srgbClr val="FFFFFF"/>
                </a:solidFill>
              </a:rPr>
            </a:br>
            <a:br>
              <a:rPr lang="en-US" sz="4800" b="1" dirty="0">
                <a:solidFill>
                  <a:srgbClr val="FFFFFF"/>
                </a:solidFill>
              </a:rPr>
            </a:br>
            <a:endParaRPr lang="en-US" sz="3600" kern="1200" dirty="0">
              <a:solidFill>
                <a:schemeClr val="bg1"/>
              </a:solidFill>
            </a:endParaRPr>
          </a:p>
        </p:txBody>
      </p:sp>
      <p:pic>
        <p:nvPicPr>
          <p:cNvPr id="4" name="Picture 3">
            <a:extLst>
              <a:ext uri="{FF2B5EF4-FFF2-40B4-BE49-F238E27FC236}">
                <a16:creationId xmlns:a16="http://schemas.microsoft.com/office/drawing/2014/main" id="{54710194-B283-4298-894E-04B913108F54}"/>
              </a:ext>
            </a:extLst>
          </p:cNvPr>
          <p:cNvPicPr>
            <a:picLocks noChangeAspect="1"/>
          </p:cNvPicPr>
          <p:nvPr/>
        </p:nvPicPr>
        <p:blipFill>
          <a:blip r:embed="rId3"/>
          <a:stretch>
            <a:fillRect/>
          </a:stretch>
        </p:blipFill>
        <p:spPr>
          <a:xfrm>
            <a:off x="5203698" y="505625"/>
            <a:ext cx="6515100" cy="5791200"/>
          </a:xfrm>
          <a:prstGeom prst="rect">
            <a:avLst/>
          </a:prstGeom>
        </p:spPr>
      </p:pic>
    </p:spTree>
    <p:extLst>
      <p:ext uri="{BB962C8B-B14F-4D97-AF65-F5344CB8AC3E}">
        <p14:creationId xmlns:p14="http://schemas.microsoft.com/office/powerpoint/2010/main" val="1315308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AE43BD-1D80-4234-8C43-A1D2C97AC792}"/>
              </a:ext>
            </a:extLst>
          </p:cNvPr>
          <p:cNvSpPr>
            <a:spLocks noGrp="1"/>
          </p:cNvSpPr>
          <p:nvPr>
            <p:ph type="title"/>
          </p:nvPr>
        </p:nvSpPr>
        <p:spPr>
          <a:xfrm>
            <a:off x="655320" y="365125"/>
            <a:ext cx="9013052" cy="1623312"/>
          </a:xfrm>
        </p:spPr>
        <p:txBody>
          <a:bodyPr anchor="b">
            <a:normAutofit/>
          </a:bodyPr>
          <a:lstStyle/>
          <a:p>
            <a:r>
              <a:rPr lang="fr-CH" sz="4000"/>
              <a:t>Introduction: What is Financial Risk</a:t>
            </a:r>
            <a:endParaRPr lang="de-CH" sz="400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F7CFF23-0A86-4E68-90AD-EFDC522465AE}"/>
              </a:ext>
            </a:extLst>
          </p:cNvPr>
          <p:cNvSpPr>
            <a:spLocks noGrp="1"/>
          </p:cNvSpPr>
          <p:nvPr>
            <p:ph idx="1"/>
          </p:nvPr>
        </p:nvSpPr>
        <p:spPr>
          <a:xfrm>
            <a:off x="655320" y="2644518"/>
            <a:ext cx="9013052" cy="3327251"/>
          </a:xfrm>
        </p:spPr>
        <p:txBody>
          <a:bodyPr>
            <a:normAutofit/>
          </a:bodyPr>
          <a:lstStyle/>
          <a:p>
            <a:r>
              <a:rPr lang="en-US" sz="2400" dirty="0"/>
              <a:t>We can define the nature of financial risk to cash flows which leads to three type of risk:</a:t>
            </a:r>
          </a:p>
          <a:p>
            <a:r>
              <a:rPr lang="en-US" sz="2400" dirty="0"/>
              <a:t>Market risk</a:t>
            </a:r>
          </a:p>
          <a:p>
            <a:r>
              <a:rPr lang="en-US" sz="2400" dirty="0"/>
              <a:t>Credit Risk</a:t>
            </a:r>
          </a:p>
          <a:p>
            <a:r>
              <a:rPr lang="en-US" sz="2400" dirty="0"/>
              <a:t>Operational Risk</a:t>
            </a:r>
            <a:endParaRPr lang="de-CH" sz="2400" dirty="0"/>
          </a:p>
        </p:txBody>
      </p:sp>
    </p:spTree>
    <p:extLst>
      <p:ext uri="{BB962C8B-B14F-4D97-AF65-F5344CB8AC3E}">
        <p14:creationId xmlns:p14="http://schemas.microsoft.com/office/powerpoint/2010/main" val="2419344359"/>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6C0E-674B-471B-A537-81FA47A3B75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dirty="0">
                <a:solidFill>
                  <a:srgbClr val="FFFFFF"/>
                </a:solidFill>
              </a:rPr>
              <a:t>Testing procedures</a:t>
            </a:r>
            <a:br>
              <a:rPr lang="en-US" sz="4800" b="1" dirty="0">
                <a:solidFill>
                  <a:srgbClr val="FFFFFF"/>
                </a:solidFill>
              </a:rPr>
            </a:br>
            <a:br>
              <a:rPr lang="en-US" sz="4800" b="1" dirty="0">
                <a:solidFill>
                  <a:srgbClr val="FFFFFF"/>
                </a:solidFill>
              </a:rPr>
            </a:br>
            <a:endParaRPr lang="en-US" sz="3600" kern="1200" dirty="0">
              <a:solidFill>
                <a:schemeClr val="bg1"/>
              </a:solidFill>
            </a:endParaRPr>
          </a:p>
        </p:txBody>
      </p:sp>
      <p:pic>
        <p:nvPicPr>
          <p:cNvPr id="3" name="Picture 2">
            <a:extLst>
              <a:ext uri="{FF2B5EF4-FFF2-40B4-BE49-F238E27FC236}">
                <a16:creationId xmlns:a16="http://schemas.microsoft.com/office/drawing/2014/main" id="{98F79FDF-8ADF-413D-B4E8-386EF4036472}"/>
              </a:ext>
            </a:extLst>
          </p:cNvPr>
          <p:cNvPicPr>
            <a:picLocks noChangeAspect="1"/>
          </p:cNvPicPr>
          <p:nvPr/>
        </p:nvPicPr>
        <p:blipFill>
          <a:blip r:embed="rId3"/>
          <a:stretch>
            <a:fillRect/>
          </a:stretch>
        </p:blipFill>
        <p:spPr>
          <a:xfrm>
            <a:off x="5340016" y="742951"/>
            <a:ext cx="6515100" cy="4714875"/>
          </a:xfrm>
          <a:prstGeom prst="rect">
            <a:avLst/>
          </a:prstGeom>
        </p:spPr>
      </p:pic>
    </p:spTree>
    <p:extLst>
      <p:ext uri="{BB962C8B-B14F-4D97-AF65-F5344CB8AC3E}">
        <p14:creationId xmlns:p14="http://schemas.microsoft.com/office/powerpoint/2010/main" val="1480470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7A4394-F035-4E26-A19C-A9A68D188D9D}"/>
              </a:ext>
            </a:extLst>
          </p:cNvPr>
          <p:cNvSpPr>
            <a:spLocks noGrp="1"/>
          </p:cNvSpPr>
          <p:nvPr>
            <p:ph type="title"/>
          </p:nvPr>
        </p:nvSpPr>
        <p:spPr>
          <a:xfrm>
            <a:off x="655320" y="365125"/>
            <a:ext cx="9013052" cy="1623312"/>
          </a:xfrm>
        </p:spPr>
        <p:txBody>
          <a:bodyPr anchor="b">
            <a:normAutofit/>
          </a:bodyPr>
          <a:lstStyle/>
          <a:p>
            <a:r>
              <a:rPr lang="fr-CH" sz="4000" dirty="0"/>
              <a:t>Introduction: </a:t>
            </a:r>
            <a:r>
              <a:rPr lang="fr-CH" sz="4000" dirty="0" err="1"/>
              <a:t>What</a:t>
            </a:r>
            <a:r>
              <a:rPr lang="fr-CH" sz="4000" dirty="0"/>
              <a:t> </a:t>
            </a:r>
            <a:r>
              <a:rPr lang="fr-CH" sz="4000" dirty="0" err="1"/>
              <a:t>is</a:t>
            </a:r>
            <a:r>
              <a:rPr lang="fr-CH" sz="4000" dirty="0"/>
              <a:t> Financial Risk</a:t>
            </a:r>
            <a:endParaRPr lang="de-CH" sz="4000" dirty="0"/>
          </a:p>
        </p:txBody>
      </p:sp>
      <p:cxnSp>
        <p:nvCxnSpPr>
          <p:cNvPr id="14"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F7B834-57A4-4EB1-9CFA-98ACAC7FD4FC}"/>
              </a:ext>
            </a:extLst>
          </p:cNvPr>
          <p:cNvSpPr>
            <a:spLocks noGrp="1"/>
          </p:cNvSpPr>
          <p:nvPr>
            <p:ph idx="1"/>
          </p:nvPr>
        </p:nvSpPr>
        <p:spPr>
          <a:xfrm>
            <a:off x="655320" y="2644518"/>
            <a:ext cx="9013052" cy="3327251"/>
          </a:xfrm>
        </p:spPr>
        <p:txBody>
          <a:bodyPr>
            <a:normAutofit lnSpcReduction="10000"/>
          </a:bodyPr>
          <a:lstStyle/>
          <a:p>
            <a:r>
              <a:rPr lang="en-US" sz="1700" dirty="0"/>
              <a:t> </a:t>
            </a:r>
            <a:r>
              <a:rPr lang="en-US" sz="2000" b="1" u="sng" dirty="0"/>
              <a:t>Cargill profits decline 66 per cent </a:t>
            </a:r>
          </a:p>
          <a:p>
            <a:r>
              <a:rPr lang="en-US" sz="2000" dirty="0"/>
              <a:t>Cargill, the world’s largest agricultural commodity trader, reported a 66 per cent decline in first-quarter profits. </a:t>
            </a:r>
          </a:p>
          <a:p>
            <a:r>
              <a:rPr lang="en-US" sz="2000" dirty="0"/>
              <a:t>It made a profit of $236 million in the first three months of 2011, compared to $693 million in the first three months of 2010. At the same time, revenues rose by 34 per cent to $34.6 billion, which, when combined with the fall in profits, meant that Cargill suffered a significant reduction in its profit margins. </a:t>
            </a:r>
          </a:p>
          <a:p>
            <a:r>
              <a:rPr lang="en-US" sz="2000" dirty="0"/>
              <a:t>The company indicated that the significant volatility in financial and commodity markets and in particular its results reflected the ‘stress in financial markets caused by growing economic, fiscal and political concerns on both sides of the Atlantic’ (the US and Europe). </a:t>
            </a:r>
            <a:endParaRPr lang="de-CH" sz="2000" dirty="0"/>
          </a:p>
        </p:txBody>
      </p:sp>
    </p:spTree>
    <p:extLst>
      <p:ext uri="{BB962C8B-B14F-4D97-AF65-F5344CB8AC3E}">
        <p14:creationId xmlns:p14="http://schemas.microsoft.com/office/powerpoint/2010/main" val="20235860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A87DDB-96EF-4FED-8EFC-88E8F66501A0}"/>
              </a:ext>
            </a:extLst>
          </p:cNvPr>
          <p:cNvSpPr>
            <a:spLocks noGrp="1"/>
          </p:cNvSpPr>
          <p:nvPr>
            <p:ph type="title"/>
          </p:nvPr>
        </p:nvSpPr>
        <p:spPr>
          <a:xfrm>
            <a:off x="655320" y="365125"/>
            <a:ext cx="9013052" cy="1623312"/>
          </a:xfrm>
        </p:spPr>
        <p:txBody>
          <a:bodyPr anchor="b">
            <a:normAutofit/>
          </a:bodyPr>
          <a:lstStyle/>
          <a:p>
            <a:r>
              <a:rPr lang="fr-CH" sz="4000" dirty="0"/>
              <a:t>The </a:t>
            </a:r>
            <a:r>
              <a:rPr lang="en-US" sz="4000" dirty="0"/>
              <a:t>most used measure for statistical association.</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C689F6-72D3-4A1A-855F-477C2B36B28C}"/>
                  </a:ext>
                </a:extLst>
              </p:cNvPr>
              <p:cNvSpPr>
                <a:spLocks noGrp="1"/>
              </p:cNvSpPr>
              <p:nvPr>
                <p:ph idx="1"/>
              </p:nvPr>
            </p:nvSpPr>
            <p:spPr>
              <a:xfrm>
                <a:off x="655320" y="2644518"/>
                <a:ext cx="9013052" cy="3327251"/>
              </a:xfrm>
            </p:spPr>
            <p:txBody>
              <a:bodyPr>
                <a:noAutofit/>
              </a:bodyPr>
              <a:lstStyle/>
              <a:p>
                <a:r>
                  <a:rPr lang="en-US" sz="2000" dirty="0"/>
                  <a:t>The covariance between two random variables X and Y having finite second moments as</a:t>
                </a:r>
              </a:p>
              <a:p>
                <a:pPr marL="0" indent="0">
                  <a:buNone/>
                </a:pPr>
                <a:r>
                  <a:rPr lang="es-ES" sz="2000" dirty="0"/>
                  <a:t>	</a:t>
                </a:r>
                <a:r>
                  <a:rPr lang="es-ES" sz="2000" dirty="0" err="1"/>
                  <a:t>Cov</a:t>
                </a:r>
                <a:r>
                  <a:rPr lang="es-ES" sz="2000" dirty="0"/>
                  <a:t>(X, Y ) = </a:t>
                </a:r>
                <a:r>
                  <a:rPr lang="el-GR" sz="2000" dirty="0"/>
                  <a:t>σ</a:t>
                </a:r>
                <a:r>
                  <a:rPr lang="es-ES" sz="2000" dirty="0"/>
                  <a:t>(X, Y ) = E(X − E(X))(Y − E(Y )).</a:t>
                </a:r>
              </a:p>
              <a:p>
                <a:pPr marL="0" indent="0">
                  <a:buNone/>
                </a:pPr>
                <a:endParaRPr lang="es-ES" sz="2000" dirty="0"/>
              </a:p>
              <a:p>
                <a:pPr marL="0" indent="0">
                  <a:buNone/>
                </a:pPr>
                <a:r>
                  <a:rPr lang="en-US" sz="2000" dirty="0"/>
                  <a:t>The Pearson’s </a:t>
                </a:r>
                <a:r>
                  <a:rPr lang="el-GR" sz="2000" dirty="0"/>
                  <a:t>ρ</a:t>
                </a:r>
                <a:r>
                  <a:rPr lang="en-US" sz="2000" dirty="0"/>
                  <a:t>, or the product moment correlation, is defined by</a:t>
                </a:r>
              </a:p>
              <a:p>
                <a:pPr marL="0" indent="0">
                  <a:buNone/>
                </a:pPr>
                <a:endParaRPr lang="en-US" sz="2000" dirty="0"/>
              </a:p>
              <a:p>
                <a:pPr marL="0" indent="0">
                  <a:buNone/>
                </a:pPr>
                <a:r>
                  <a:rPr lang="fr-CH" sz="2000" dirty="0"/>
                  <a:t>	</a:t>
                </a:r>
                <a:r>
                  <a:rPr lang="el-GR" sz="2000" dirty="0"/>
                  <a:t>ρ</a:t>
                </a:r>
                <a:r>
                  <a:rPr lang="es-ES" sz="2000" dirty="0"/>
                  <a:t> = </a:t>
                </a:r>
                <a:r>
                  <a:rPr lang="el-GR" sz="2000" dirty="0"/>
                  <a:t>ρ</a:t>
                </a:r>
                <a:r>
                  <a:rPr lang="es-ES" sz="2000" dirty="0"/>
                  <a:t>(X, Y ) = </a:t>
                </a:r>
                <a14:m>
                  <m:oMath xmlns:m="http://schemas.openxmlformats.org/officeDocument/2006/math">
                    <m:f>
                      <m:fPr>
                        <m:ctrlPr>
                          <a:rPr lang="es-ES" sz="2000" i="1">
                            <a:latin typeface="Cambria Math" panose="02040503050406030204" pitchFamily="18" charset="0"/>
                          </a:rPr>
                        </m:ctrlPr>
                      </m:fPr>
                      <m:num>
                        <m:r>
                          <m:rPr>
                            <m:nor/>
                          </m:rPr>
                          <a:rPr lang="el-GR" sz="2000"/>
                          <m:t>σ</m:t>
                        </m:r>
                        <m:r>
                          <m:rPr>
                            <m:nor/>
                          </m:rPr>
                          <a:rPr lang="es-ES" sz="2000"/>
                          <m:t>(</m:t>
                        </m:r>
                        <m:r>
                          <m:rPr>
                            <m:nor/>
                          </m:rPr>
                          <a:rPr lang="es-ES" sz="2000"/>
                          <m:t>X</m:t>
                        </m:r>
                        <m:r>
                          <m:rPr>
                            <m:nor/>
                          </m:rPr>
                          <a:rPr lang="es-ES" sz="2000"/>
                          <m:t>, </m:t>
                        </m:r>
                        <m:r>
                          <m:rPr>
                            <m:nor/>
                          </m:rPr>
                          <a:rPr lang="es-ES" sz="2000"/>
                          <m:t>Y</m:t>
                        </m:r>
                        <m:r>
                          <m:rPr>
                            <m:nor/>
                          </m:rPr>
                          <a:rPr lang="es-ES" sz="2000"/>
                          <m:t> ) </m:t>
                        </m:r>
                      </m:num>
                      <m:den>
                        <m:sSub>
                          <m:sSubPr>
                            <m:ctrlPr>
                              <a:rPr lang="es-ES" sz="2000" i="1">
                                <a:latin typeface="Cambria Math" panose="02040503050406030204" pitchFamily="18" charset="0"/>
                              </a:rPr>
                            </m:ctrlPr>
                          </m:sSubPr>
                          <m:e>
                            <m:r>
                              <m:rPr>
                                <m:nor/>
                              </m:rPr>
                              <a:rPr lang="el-GR" sz="2000"/>
                              <m:t>σ</m:t>
                            </m:r>
                          </m:e>
                          <m:sub>
                            <m:r>
                              <a:rPr lang="fr-CH" sz="2000" b="0" i="1">
                                <a:latin typeface="Cambria Math" panose="02040503050406030204" pitchFamily="18" charset="0"/>
                              </a:rPr>
                              <m:t>𝑋</m:t>
                            </m:r>
                          </m:sub>
                        </m:sSub>
                        <m:sSub>
                          <m:sSubPr>
                            <m:ctrlPr>
                              <a:rPr lang="es-ES" sz="2000" i="1">
                                <a:latin typeface="Cambria Math" panose="02040503050406030204" pitchFamily="18" charset="0"/>
                              </a:rPr>
                            </m:ctrlPr>
                          </m:sSubPr>
                          <m:e>
                            <m:r>
                              <m:rPr>
                                <m:nor/>
                              </m:rPr>
                              <a:rPr lang="el-GR" sz="2000"/>
                              <m:t>σ</m:t>
                            </m:r>
                          </m:e>
                          <m:sub>
                            <m:r>
                              <a:rPr lang="fr-CH" sz="2000" b="0" i="1">
                                <a:latin typeface="Cambria Math" panose="02040503050406030204" pitchFamily="18" charset="0"/>
                              </a:rPr>
                              <m:t>𝑌</m:t>
                            </m:r>
                          </m:sub>
                        </m:sSub>
                      </m:den>
                    </m:f>
                  </m:oMath>
                </a14:m>
                <a:endParaRPr lang="de-CH" sz="2000" dirty="0"/>
              </a:p>
              <a:p>
                <a:r>
                  <a:rPr lang="en-US" sz="2000" dirty="0"/>
                  <a:t>The correlation coefficient </a:t>
                </a:r>
                <a:r>
                  <a:rPr lang="en-US" sz="2000" i="1" dirty="0"/>
                  <a:t> </a:t>
                </a:r>
                <a:r>
                  <a:rPr lang="en-US" sz="2000" dirty="0"/>
                  <a:t>has been, and probably still is, </a:t>
                </a:r>
                <a:r>
                  <a:rPr lang="en-US" sz="2000" i="1" dirty="0"/>
                  <a:t>the </a:t>
                </a:r>
                <a:r>
                  <a:rPr lang="en-US" sz="2000" dirty="0"/>
                  <a:t>most used measure for statistical association.</a:t>
                </a:r>
              </a:p>
              <a:p>
                <a:r>
                  <a:rPr lang="en-US" sz="2000" b="1" u="sng" dirty="0"/>
                  <a:t>There are several reasons for this</a:t>
                </a:r>
                <a:r>
                  <a:rPr lang="en-US" sz="2000" dirty="0"/>
                  <a:t>:</a:t>
                </a:r>
                <a:endParaRPr lang="de-CH" sz="2000" dirty="0"/>
              </a:p>
            </p:txBody>
          </p:sp>
        </mc:Choice>
        <mc:Fallback xmlns="">
          <p:sp>
            <p:nvSpPr>
              <p:cNvPr id="3" name="Content Placeholder 2">
                <a:extLst>
                  <a:ext uri="{FF2B5EF4-FFF2-40B4-BE49-F238E27FC236}">
                    <a16:creationId xmlns:a16="http://schemas.microsoft.com/office/drawing/2014/main" id="{C6C689F6-72D3-4A1A-855F-477C2B36B28C}"/>
                  </a:ext>
                </a:extLst>
              </p:cNvPr>
              <p:cNvSpPr>
                <a:spLocks noGrp="1" noRot="1" noChangeAspect="1" noMove="1" noResize="1" noEditPoints="1" noAdjustHandles="1" noChangeArrowheads="1" noChangeShapeType="1" noTextEdit="1"/>
              </p:cNvSpPr>
              <p:nvPr>
                <p:ph idx="1"/>
              </p:nvPr>
            </p:nvSpPr>
            <p:spPr>
              <a:xfrm>
                <a:off x="655320" y="2644518"/>
                <a:ext cx="9013052" cy="3327251"/>
              </a:xfrm>
              <a:blipFill>
                <a:blip r:embed="rId2"/>
                <a:stretch>
                  <a:fillRect l="-744" t="-2015" b="-21245"/>
                </a:stretch>
              </a:blipFill>
            </p:spPr>
            <p:txBody>
              <a:bodyPr/>
              <a:lstStyle/>
              <a:p>
                <a:r>
                  <a:rPr lang="de-CH">
                    <a:noFill/>
                  </a:rPr>
                  <a:t> </a:t>
                </a:r>
              </a:p>
            </p:txBody>
          </p:sp>
        </mc:Fallback>
      </mc:AlternateContent>
    </p:spTree>
    <p:extLst>
      <p:ext uri="{BB962C8B-B14F-4D97-AF65-F5344CB8AC3E}">
        <p14:creationId xmlns:p14="http://schemas.microsoft.com/office/powerpoint/2010/main" val="149827970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C6BE44-07F6-45E8-BEC3-B8140412F390}"/>
              </a:ext>
            </a:extLst>
          </p:cNvPr>
          <p:cNvSpPr>
            <a:spLocks noGrp="1"/>
          </p:cNvSpPr>
          <p:nvPr>
            <p:ph type="title"/>
          </p:nvPr>
        </p:nvSpPr>
        <p:spPr>
          <a:xfrm>
            <a:off x="655320" y="365125"/>
            <a:ext cx="9013052" cy="1623312"/>
          </a:xfrm>
        </p:spPr>
        <p:txBody>
          <a:bodyPr anchor="b">
            <a:normAutofit/>
          </a:bodyPr>
          <a:lstStyle/>
          <a:p>
            <a:r>
              <a:rPr lang="fr-CH" sz="4000" dirty="0"/>
              <a:t>The </a:t>
            </a:r>
            <a:r>
              <a:rPr lang="en-US" sz="4000" dirty="0"/>
              <a:t>most used measure for statistical association.</a:t>
            </a:r>
            <a:endParaRPr lang="de-CH"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3C17B3-F472-4B90-A06C-6F7D497F0AB3}"/>
                  </a:ext>
                </a:extLst>
              </p:cNvPr>
              <p:cNvSpPr>
                <a:spLocks noGrp="1"/>
              </p:cNvSpPr>
              <p:nvPr>
                <p:ph idx="1"/>
              </p:nvPr>
            </p:nvSpPr>
            <p:spPr>
              <a:xfrm>
                <a:off x="655320" y="2644518"/>
                <a:ext cx="9013052" cy="3327251"/>
              </a:xfrm>
            </p:spPr>
            <p:txBody>
              <a:bodyPr>
                <a:normAutofit/>
              </a:bodyPr>
              <a:lstStyle/>
              <a:p>
                <a:r>
                  <a:rPr lang="en-US" sz="2000" dirty="0"/>
                  <a:t>It is easy to compute and estimate</a:t>
                </a:r>
              </a:p>
              <a:p>
                <a:r>
                  <a:rPr lang="en-US" sz="2000" dirty="0"/>
                  <a:t>Linear models are much used, and in a linear regression model of </a:t>
                </a:r>
                <a:r>
                  <a:rPr lang="en-US" sz="2000" i="1" dirty="0"/>
                  <a:t>Y </a:t>
                </a:r>
                <a:r>
                  <a:rPr lang="en-US" sz="2000" dirty="0"/>
                  <a:t>on </a:t>
                </a:r>
                <a:r>
                  <a:rPr lang="en-US" sz="2000" i="1" dirty="0"/>
                  <a:t>X</a:t>
                </a:r>
                <a:r>
                  <a:rPr lang="en-US" sz="2000" dirty="0"/>
                  <a:t>, say, </a:t>
                </a:r>
                <a:r>
                  <a:rPr lang="en-US" sz="2000" i="1" dirty="0"/>
                  <a:t> </a:t>
                </a:r>
                <a:r>
                  <a:rPr lang="en-US" sz="2000" dirty="0"/>
                  <a:t>is proportional to the slope of the regression line. </a:t>
                </a:r>
              </a:p>
              <a:p>
                <a:r>
                  <a:rPr lang="de-CH" sz="2000" dirty="0"/>
                  <a:t>In a bivariate Gaussian density</a:t>
                </a:r>
              </a:p>
              <a:p>
                <a14:m>
                  <m:oMath xmlns:m="http://schemas.openxmlformats.org/officeDocument/2006/math">
                    <m:r>
                      <a:rPr lang="fr-CH" sz="2000" b="0" i="1">
                        <a:latin typeface="Cambria Math" panose="02040503050406030204" pitchFamily="18" charset="0"/>
                      </a:rPr>
                      <m:t>𝑓</m:t>
                    </m:r>
                    <m:d>
                      <m:dPr>
                        <m:ctrlPr>
                          <a:rPr lang="fr-CH" sz="2000" i="1">
                            <a:latin typeface="Cambria Math" panose="02040503050406030204" pitchFamily="18" charset="0"/>
                          </a:rPr>
                        </m:ctrlPr>
                      </m:dPr>
                      <m:e>
                        <m:r>
                          <a:rPr lang="fr-CH" sz="2000" b="0" i="1">
                            <a:latin typeface="Cambria Math" panose="02040503050406030204" pitchFamily="18" charset="0"/>
                          </a:rPr>
                          <m:t>𝑥</m:t>
                        </m:r>
                        <m:r>
                          <a:rPr lang="fr-CH" sz="2000" b="0" i="1">
                            <a:latin typeface="Cambria Math" panose="02040503050406030204" pitchFamily="18" charset="0"/>
                          </a:rPr>
                          <m:t>,</m:t>
                        </m:r>
                        <m:r>
                          <a:rPr lang="fr-CH" sz="2000" b="0" i="1">
                            <a:latin typeface="Cambria Math" panose="02040503050406030204" pitchFamily="18" charset="0"/>
                          </a:rPr>
                          <m:t>𝑦</m:t>
                        </m:r>
                      </m:e>
                    </m:d>
                    <m:r>
                      <a:rPr lang="fr-CH" sz="2000" b="0" i="1">
                        <a:latin typeface="Cambria Math" panose="02040503050406030204" pitchFamily="18" charset="0"/>
                      </a:rPr>
                      <m:t>=</m:t>
                    </m:r>
                    <m:f>
                      <m:fPr>
                        <m:ctrlPr>
                          <a:rPr lang="fr-CH" sz="2000" i="1">
                            <a:latin typeface="Cambria Math" panose="02040503050406030204" pitchFamily="18" charset="0"/>
                          </a:rPr>
                        </m:ctrlPr>
                      </m:fPr>
                      <m:num>
                        <m:r>
                          <a:rPr lang="fr-CH" sz="2000" b="0" i="1">
                            <a:latin typeface="Cambria Math" panose="02040503050406030204" pitchFamily="18" charset="0"/>
                          </a:rPr>
                          <m:t>1</m:t>
                        </m:r>
                      </m:num>
                      <m:den>
                        <m:r>
                          <a:rPr lang="fr-CH" sz="2000" b="0" i="1">
                            <a:latin typeface="Cambria Math" panose="02040503050406030204" pitchFamily="18" charset="0"/>
                          </a:rPr>
                          <m:t>2</m:t>
                        </m:r>
                        <m:r>
                          <a:rPr lang="fr-CH" sz="2000" b="0" i="1">
                            <a:latin typeface="Cambria Math" panose="02040503050406030204" pitchFamily="18" charset="0"/>
                            <a:ea typeface="Cambria Math" panose="02040503050406030204" pitchFamily="18" charset="0"/>
                          </a:rPr>
                          <m:t>𝜋</m:t>
                        </m:r>
                        <m:rad>
                          <m:radPr>
                            <m:degHide m:val="on"/>
                            <m:ctrlPr>
                              <a:rPr lang="fr-CH" sz="2000" i="1">
                                <a:latin typeface="Cambria Math" panose="02040503050406030204" pitchFamily="18" charset="0"/>
                                <a:ea typeface="Cambria Math" panose="02040503050406030204" pitchFamily="18" charset="0"/>
                              </a:rPr>
                            </m:ctrlPr>
                          </m:radPr>
                          <m:deg/>
                          <m:e>
                            <m:r>
                              <a:rPr lang="fr-CH" sz="2000" b="0" i="1">
                                <a:latin typeface="Cambria Math" panose="02040503050406030204" pitchFamily="18" charset="0"/>
                                <a:ea typeface="Cambria Math" panose="02040503050406030204" pitchFamily="18" charset="0"/>
                              </a:rPr>
                              <m:t>1−</m:t>
                            </m:r>
                            <m:sSup>
                              <m:sSupPr>
                                <m:ctrlPr>
                                  <a:rPr lang="fr-CH" sz="2000" i="1">
                                    <a:latin typeface="Cambria Math" panose="02040503050406030204" pitchFamily="18" charset="0"/>
                                    <a:ea typeface="Cambria Math" panose="02040503050406030204" pitchFamily="18" charset="0"/>
                                  </a:rPr>
                                </m:ctrlPr>
                              </m:sSupPr>
                              <m:e>
                                <m:r>
                                  <a:rPr lang="fr-CH" sz="2000" b="0" i="1">
                                    <a:latin typeface="Cambria Math" panose="02040503050406030204" pitchFamily="18" charset="0"/>
                                    <a:ea typeface="Cambria Math" panose="02040503050406030204" pitchFamily="18" charset="0"/>
                                  </a:rPr>
                                  <m:t>𝜌</m:t>
                                </m:r>
                              </m:e>
                              <m:sup>
                                <m:r>
                                  <a:rPr lang="fr-CH" sz="2000" b="0" i="1">
                                    <a:latin typeface="Cambria Math" panose="02040503050406030204" pitchFamily="18" charset="0"/>
                                    <a:ea typeface="Cambria Math" panose="02040503050406030204" pitchFamily="18" charset="0"/>
                                  </a:rPr>
                                  <m:t>2</m:t>
                                </m:r>
                              </m:sup>
                            </m:sSup>
                          </m:e>
                        </m:rad>
                        <m:sSub>
                          <m:sSubPr>
                            <m:ctrlPr>
                              <a:rPr lang="fr-CH" sz="2000" i="1">
                                <a:latin typeface="Cambria Math" panose="02040503050406030204" pitchFamily="18" charset="0"/>
                                <a:ea typeface="Cambria Math" panose="02040503050406030204" pitchFamily="18" charset="0"/>
                              </a:rPr>
                            </m:ctrlPr>
                          </m:sSubPr>
                          <m:e>
                            <m:r>
                              <a:rPr lang="fr-CH" sz="2000" b="0" i="1">
                                <a:latin typeface="Cambria Math" panose="02040503050406030204" pitchFamily="18" charset="0"/>
                                <a:ea typeface="Cambria Math" panose="02040503050406030204" pitchFamily="18" charset="0"/>
                              </a:rPr>
                              <m:t>𝜎</m:t>
                            </m:r>
                          </m:e>
                          <m:sub>
                            <m:r>
                              <a:rPr lang="fr-CH" sz="2000" b="0" i="1">
                                <a:latin typeface="Cambria Math" panose="02040503050406030204" pitchFamily="18" charset="0"/>
                                <a:ea typeface="Cambria Math" panose="02040503050406030204" pitchFamily="18" charset="0"/>
                              </a:rPr>
                              <m:t>𝑋</m:t>
                            </m:r>
                          </m:sub>
                        </m:sSub>
                        <m:sSub>
                          <m:sSubPr>
                            <m:ctrlPr>
                              <a:rPr lang="fr-CH" sz="2000" i="1">
                                <a:latin typeface="Cambria Math" panose="02040503050406030204" pitchFamily="18" charset="0"/>
                                <a:ea typeface="Cambria Math" panose="02040503050406030204" pitchFamily="18" charset="0"/>
                              </a:rPr>
                            </m:ctrlPr>
                          </m:sSubPr>
                          <m:e>
                            <m:r>
                              <a:rPr lang="fr-CH" sz="2000" b="0" i="1">
                                <a:latin typeface="Cambria Math" panose="02040503050406030204" pitchFamily="18" charset="0"/>
                                <a:ea typeface="Cambria Math" panose="02040503050406030204" pitchFamily="18" charset="0"/>
                              </a:rPr>
                              <m:t>𝜎</m:t>
                            </m:r>
                          </m:e>
                          <m:sub>
                            <m:r>
                              <a:rPr lang="fr-CH" sz="2000" b="0" i="1">
                                <a:latin typeface="Cambria Math" panose="02040503050406030204" pitchFamily="18" charset="0"/>
                                <a:ea typeface="Cambria Math" panose="02040503050406030204" pitchFamily="18" charset="0"/>
                              </a:rPr>
                              <m:t>𝑌</m:t>
                            </m:r>
                          </m:sub>
                        </m:sSub>
                      </m:den>
                    </m:f>
                    <m:r>
                      <a:rPr lang="fr-CH" sz="2000" b="0" i="1">
                        <a:latin typeface="Cambria Math" panose="02040503050406030204" pitchFamily="18" charset="0"/>
                        <a:ea typeface="Cambria Math" panose="02040503050406030204" pitchFamily="18" charset="0"/>
                      </a:rPr>
                      <m:t>×</m:t>
                    </m:r>
                    <m:r>
                      <a:rPr lang="fr-CH" sz="2000" b="0" i="1">
                        <a:latin typeface="Cambria Math" panose="02040503050406030204" pitchFamily="18" charset="0"/>
                        <a:ea typeface="Cambria Math" panose="02040503050406030204" pitchFamily="18" charset="0"/>
                      </a:rPr>
                      <m:t>𝑒𝑥𝑝</m:t>
                    </m:r>
                    <m:d>
                      <m:dPr>
                        <m:begChr m:val="{"/>
                        <m:endChr m:val="}"/>
                        <m:ctrlPr>
                          <a:rPr lang="fr-CH" sz="2000" i="1">
                            <a:latin typeface="Cambria Math" panose="02040503050406030204" pitchFamily="18" charset="0"/>
                            <a:ea typeface="Cambria Math" panose="02040503050406030204" pitchFamily="18" charset="0"/>
                          </a:rPr>
                        </m:ctrlPr>
                      </m:dPr>
                      <m:e>
                        <m:r>
                          <a:rPr lang="fr-CH" sz="2000" b="0" i="1">
                            <a:latin typeface="Cambria Math" panose="02040503050406030204" pitchFamily="18" charset="0"/>
                            <a:ea typeface="Cambria Math" panose="02040503050406030204" pitchFamily="18" charset="0"/>
                          </a:rPr>
                          <m:t>−</m:t>
                        </m:r>
                        <m:f>
                          <m:fPr>
                            <m:ctrlPr>
                              <a:rPr lang="fr-CH" sz="2000" i="1">
                                <a:latin typeface="Cambria Math" panose="02040503050406030204" pitchFamily="18" charset="0"/>
                                <a:ea typeface="Cambria Math" panose="02040503050406030204" pitchFamily="18" charset="0"/>
                              </a:rPr>
                            </m:ctrlPr>
                          </m:fPr>
                          <m:num>
                            <m:r>
                              <a:rPr lang="fr-CH" sz="2000" b="0" i="1">
                                <a:latin typeface="Cambria Math" panose="02040503050406030204" pitchFamily="18" charset="0"/>
                                <a:ea typeface="Cambria Math" panose="02040503050406030204" pitchFamily="18" charset="0"/>
                              </a:rPr>
                              <m:t>1</m:t>
                            </m:r>
                          </m:num>
                          <m:den>
                            <m:r>
                              <a:rPr lang="fr-CH" sz="2000" b="0" i="1">
                                <a:latin typeface="Cambria Math" panose="02040503050406030204" pitchFamily="18" charset="0"/>
                                <a:ea typeface="Cambria Math" panose="02040503050406030204" pitchFamily="18" charset="0"/>
                              </a:rPr>
                              <m:t>2</m:t>
                            </m:r>
                            <m:d>
                              <m:dPr>
                                <m:ctrlPr>
                                  <a:rPr lang="fr-CH" sz="2000" i="1">
                                    <a:latin typeface="Cambria Math" panose="02040503050406030204" pitchFamily="18" charset="0"/>
                                    <a:ea typeface="Cambria Math" panose="02040503050406030204" pitchFamily="18" charset="0"/>
                                  </a:rPr>
                                </m:ctrlPr>
                              </m:dPr>
                              <m:e>
                                <m:r>
                                  <a:rPr lang="fr-CH" sz="2000" b="0" i="1">
                                    <a:latin typeface="Cambria Math" panose="02040503050406030204" pitchFamily="18" charset="0"/>
                                    <a:ea typeface="Cambria Math" panose="02040503050406030204" pitchFamily="18" charset="0"/>
                                  </a:rPr>
                                  <m:t>1−</m:t>
                                </m:r>
                                <m:sSup>
                                  <m:sSupPr>
                                    <m:ctrlPr>
                                      <a:rPr lang="fr-CH" sz="2000" i="1">
                                        <a:latin typeface="Cambria Math" panose="02040503050406030204" pitchFamily="18" charset="0"/>
                                        <a:ea typeface="Cambria Math" panose="02040503050406030204" pitchFamily="18" charset="0"/>
                                      </a:rPr>
                                    </m:ctrlPr>
                                  </m:sSupPr>
                                  <m:e>
                                    <m:r>
                                      <a:rPr lang="fr-CH" sz="2000" b="0" i="1">
                                        <a:latin typeface="Cambria Math" panose="02040503050406030204" pitchFamily="18" charset="0"/>
                                        <a:ea typeface="Cambria Math" panose="02040503050406030204" pitchFamily="18" charset="0"/>
                                      </a:rPr>
                                      <m:t>𝜌</m:t>
                                    </m:r>
                                  </m:e>
                                  <m:sup>
                                    <m:r>
                                      <a:rPr lang="fr-CH" sz="2000" b="0" i="1">
                                        <a:latin typeface="Cambria Math" panose="02040503050406030204" pitchFamily="18" charset="0"/>
                                        <a:ea typeface="Cambria Math" panose="02040503050406030204" pitchFamily="18" charset="0"/>
                                      </a:rPr>
                                      <m:t>2</m:t>
                                    </m:r>
                                  </m:sup>
                                </m:sSup>
                              </m:e>
                            </m:d>
                          </m:den>
                        </m:f>
                        <m:d>
                          <m:dPr>
                            <m:ctrlPr>
                              <a:rPr lang="fr-CH" sz="2000" i="1">
                                <a:latin typeface="Cambria Math" panose="02040503050406030204" pitchFamily="18" charset="0"/>
                                <a:ea typeface="Cambria Math" panose="02040503050406030204" pitchFamily="18" charset="0"/>
                              </a:rPr>
                            </m:ctrlPr>
                          </m:dPr>
                          <m:e>
                            <m:f>
                              <m:fPr>
                                <m:ctrlPr>
                                  <a:rPr lang="fr-CH" sz="2000" i="1">
                                    <a:latin typeface="Cambria Math" panose="02040503050406030204" pitchFamily="18" charset="0"/>
                                    <a:ea typeface="Cambria Math" panose="02040503050406030204" pitchFamily="18" charset="0"/>
                                  </a:rPr>
                                </m:ctrlPr>
                              </m:fPr>
                              <m:num>
                                <m:sSup>
                                  <m:sSupPr>
                                    <m:ctrlPr>
                                      <a:rPr lang="fr-CH" sz="2000" i="1">
                                        <a:latin typeface="Cambria Math" panose="02040503050406030204" pitchFamily="18" charset="0"/>
                                        <a:ea typeface="Cambria Math" panose="02040503050406030204" pitchFamily="18" charset="0"/>
                                      </a:rPr>
                                    </m:ctrlPr>
                                  </m:sSupPr>
                                  <m:e>
                                    <m:d>
                                      <m:dPr>
                                        <m:ctrlPr>
                                          <a:rPr lang="fr-CH" sz="2000" i="1">
                                            <a:latin typeface="Cambria Math" panose="02040503050406030204" pitchFamily="18" charset="0"/>
                                            <a:ea typeface="Cambria Math" panose="02040503050406030204" pitchFamily="18" charset="0"/>
                                          </a:rPr>
                                        </m:ctrlPr>
                                      </m:dPr>
                                      <m:e>
                                        <m:r>
                                          <a:rPr lang="fr-CH" sz="2000" b="0" i="1">
                                            <a:latin typeface="Cambria Math" panose="02040503050406030204" pitchFamily="18" charset="0"/>
                                            <a:ea typeface="Cambria Math" panose="02040503050406030204" pitchFamily="18" charset="0"/>
                                          </a:rPr>
                                          <m:t>𝑥</m:t>
                                        </m:r>
                                        <m:r>
                                          <a:rPr lang="fr-CH" sz="2000" b="0" i="1">
                                            <a:latin typeface="Cambria Math" panose="02040503050406030204" pitchFamily="18" charset="0"/>
                                            <a:ea typeface="Cambria Math" panose="02040503050406030204" pitchFamily="18" charset="0"/>
                                          </a:rPr>
                                          <m:t>−</m:t>
                                        </m:r>
                                        <m:sSub>
                                          <m:sSubPr>
                                            <m:ctrlPr>
                                              <a:rPr lang="fr-CH" sz="2000" i="1">
                                                <a:latin typeface="Cambria Math" panose="02040503050406030204" pitchFamily="18" charset="0"/>
                                                <a:ea typeface="Cambria Math" panose="02040503050406030204" pitchFamily="18" charset="0"/>
                                              </a:rPr>
                                            </m:ctrlPr>
                                          </m:sSubPr>
                                          <m:e>
                                            <m:r>
                                              <a:rPr lang="fr-CH" sz="2000" b="0" i="1">
                                                <a:latin typeface="Cambria Math" panose="02040503050406030204" pitchFamily="18" charset="0"/>
                                                <a:ea typeface="Cambria Math" panose="02040503050406030204" pitchFamily="18" charset="0"/>
                                              </a:rPr>
                                              <m:t>𝜇</m:t>
                                            </m:r>
                                          </m:e>
                                          <m:sub>
                                            <m:r>
                                              <a:rPr lang="fr-CH" sz="2000" b="0" i="1">
                                                <a:latin typeface="Cambria Math" panose="02040503050406030204" pitchFamily="18" charset="0"/>
                                                <a:ea typeface="Cambria Math" panose="02040503050406030204" pitchFamily="18" charset="0"/>
                                              </a:rPr>
                                              <m:t>𝑋</m:t>
                                            </m:r>
                                          </m:sub>
                                        </m:sSub>
                                      </m:e>
                                    </m:d>
                                  </m:e>
                                  <m:sup>
                                    <m:r>
                                      <a:rPr lang="fr-CH" sz="2000" b="0" i="1">
                                        <a:latin typeface="Cambria Math" panose="02040503050406030204" pitchFamily="18" charset="0"/>
                                        <a:ea typeface="Cambria Math" panose="02040503050406030204" pitchFamily="18" charset="0"/>
                                      </a:rPr>
                                      <m:t>2</m:t>
                                    </m:r>
                                  </m:sup>
                                </m:sSup>
                              </m:num>
                              <m:den>
                                <m:sSubSup>
                                  <m:sSubSupPr>
                                    <m:ctrlPr>
                                      <a:rPr lang="fr-CH" sz="2000" i="1">
                                        <a:latin typeface="Cambria Math" panose="02040503050406030204" pitchFamily="18" charset="0"/>
                                        <a:ea typeface="Cambria Math" panose="02040503050406030204" pitchFamily="18" charset="0"/>
                                      </a:rPr>
                                    </m:ctrlPr>
                                  </m:sSubSupPr>
                                  <m:e>
                                    <m:r>
                                      <a:rPr lang="fr-CH" sz="2000" b="0" i="1">
                                        <a:latin typeface="Cambria Math" panose="02040503050406030204" pitchFamily="18" charset="0"/>
                                        <a:ea typeface="Cambria Math" panose="02040503050406030204" pitchFamily="18" charset="0"/>
                                      </a:rPr>
                                      <m:t>𝜎</m:t>
                                    </m:r>
                                  </m:e>
                                  <m:sub>
                                    <m:r>
                                      <a:rPr lang="fr-CH" sz="2000" b="0" i="1">
                                        <a:latin typeface="Cambria Math" panose="02040503050406030204" pitchFamily="18" charset="0"/>
                                        <a:ea typeface="Cambria Math" panose="02040503050406030204" pitchFamily="18" charset="0"/>
                                      </a:rPr>
                                      <m:t>𝑋</m:t>
                                    </m:r>
                                  </m:sub>
                                  <m:sup>
                                    <m:r>
                                      <a:rPr lang="fr-CH" sz="2000" b="0" i="1">
                                        <a:latin typeface="Cambria Math" panose="02040503050406030204" pitchFamily="18" charset="0"/>
                                        <a:ea typeface="Cambria Math" panose="02040503050406030204" pitchFamily="18" charset="0"/>
                                      </a:rPr>
                                      <m:t>2</m:t>
                                    </m:r>
                                  </m:sup>
                                </m:sSubSup>
                              </m:den>
                            </m:f>
                            <m:r>
                              <a:rPr lang="fr-CH" sz="2000" b="0" i="1">
                                <a:latin typeface="Cambria Math" panose="02040503050406030204" pitchFamily="18" charset="0"/>
                                <a:ea typeface="Cambria Math" panose="02040503050406030204" pitchFamily="18" charset="0"/>
                              </a:rPr>
                              <m:t>−2</m:t>
                            </m:r>
                            <m:r>
                              <a:rPr lang="fr-CH" sz="2000" b="0" i="1">
                                <a:latin typeface="Cambria Math" panose="02040503050406030204" pitchFamily="18" charset="0"/>
                                <a:ea typeface="Cambria Math" panose="02040503050406030204" pitchFamily="18" charset="0"/>
                              </a:rPr>
                              <m:t>𝜌</m:t>
                            </m:r>
                            <m:f>
                              <m:fPr>
                                <m:ctrlPr>
                                  <a:rPr lang="fr-CH" sz="2000" i="1">
                                    <a:latin typeface="Cambria Math" panose="02040503050406030204" pitchFamily="18" charset="0"/>
                                    <a:ea typeface="Cambria Math" panose="02040503050406030204" pitchFamily="18" charset="0"/>
                                  </a:rPr>
                                </m:ctrlPr>
                              </m:fPr>
                              <m:num>
                                <m:d>
                                  <m:dPr>
                                    <m:ctrlPr>
                                      <a:rPr lang="fr-CH" sz="2000" i="1">
                                        <a:latin typeface="Cambria Math" panose="02040503050406030204" pitchFamily="18" charset="0"/>
                                        <a:ea typeface="Cambria Math" panose="02040503050406030204" pitchFamily="18" charset="0"/>
                                      </a:rPr>
                                    </m:ctrlPr>
                                  </m:dPr>
                                  <m:e>
                                    <m:r>
                                      <a:rPr lang="fr-CH" sz="2000" b="0" i="1">
                                        <a:latin typeface="Cambria Math" panose="02040503050406030204" pitchFamily="18" charset="0"/>
                                        <a:ea typeface="Cambria Math" panose="02040503050406030204" pitchFamily="18" charset="0"/>
                                      </a:rPr>
                                      <m:t>𝑥</m:t>
                                    </m:r>
                                    <m:r>
                                      <a:rPr lang="fr-CH" sz="2000" b="0" i="1">
                                        <a:latin typeface="Cambria Math" panose="02040503050406030204" pitchFamily="18" charset="0"/>
                                        <a:ea typeface="Cambria Math" panose="02040503050406030204" pitchFamily="18" charset="0"/>
                                      </a:rPr>
                                      <m:t>−</m:t>
                                    </m:r>
                                    <m:sSub>
                                      <m:sSubPr>
                                        <m:ctrlPr>
                                          <a:rPr lang="fr-CH" sz="2000" i="1">
                                            <a:latin typeface="Cambria Math" panose="02040503050406030204" pitchFamily="18" charset="0"/>
                                            <a:ea typeface="Cambria Math" panose="02040503050406030204" pitchFamily="18" charset="0"/>
                                          </a:rPr>
                                        </m:ctrlPr>
                                      </m:sSubPr>
                                      <m:e>
                                        <m:r>
                                          <a:rPr lang="fr-CH" sz="2000" b="0" i="1">
                                            <a:latin typeface="Cambria Math" panose="02040503050406030204" pitchFamily="18" charset="0"/>
                                            <a:ea typeface="Cambria Math" panose="02040503050406030204" pitchFamily="18" charset="0"/>
                                          </a:rPr>
                                          <m:t>𝜇</m:t>
                                        </m:r>
                                      </m:e>
                                      <m:sub>
                                        <m:r>
                                          <a:rPr lang="fr-CH" sz="2000" b="0" i="1">
                                            <a:latin typeface="Cambria Math" panose="02040503050406030204" pitchFamily="18" charset="0"/>
                                            <a:ea typeface="Cambria Math" panose="02040503050406030204" pitchFamily="18" charset="0"/>
                                          </a:rPr>
                                          <m:t>𝑋</m:t>
                                        </m:r>
                                      </m:sub>
                                    </m:sSub>
                                  </m:e>
                                </m:d>
                                <m:d>
                                  <m:dPr>
                                    <m:ctrlPr>
                                      <a:rPr lang="fr-CH" sz="2000" i="1">
                                        <a:latin typeface="Cambria Math" panose="02040503050406030204" pitchFamily="18" charset="0"/>
                                        <a:ea typeface="Cambria Math" panose="02040503050406030204" pitchFamily="18" charset="0"/>
                                      </a:rPr>
                                    </m:ctrlPr>
                                  </m:dPr>
                                  <m:e>
                                    <m:r>
                                      <a:rPr lang="fr-CH" sz="2000" b="0" i="1">
                                        <a:latin typeface="Cambria Math" panose="02040503050406030204" pitchFamily="18" charset="0"/>
                                        <a:ea typeface="Cambria Math" panose="02040503050406030204" pitchFamily="18" charset="0"/>
                                      </a:rPr>
                                      <m:t>𝑦</m:t>
                                    </m:r>
                                    <m:r>
                                      <a:rPr lang="fr-CH" sz="2000" b="0" i="1">
                                        <a:latin typeface="Cambria Math" panose="02040503050406030204" pitchFamily="18" charset="0"/>
                                        <a:ea typeface="Cambria Math" panose="02040503050406030204" pitchFamily="18" charset="0"/>
                                      </a:rPr>
                                      <m:t>−</m:t>
                                    </m:r>
                                    <m:sSub>
                                      <m:sSubPr>
                                        <m:ctrlPr>
                                          <a:rPr lang="fr-CH" sz="2000" i="1">
                                            <a:latin typeface="Cambria Math" panose="02040503050406030204" pitchFamily="18" charset="0"/>
                                            <a:ea typeface="Cambria Math" panose="02040503050406030204" pitchFamily="18" charset="0"/>
                                          </a:rPr>
                                        </m:ctrlPr>
                                      </m:sSubPr>
                                      <m:e>
                                        <m:r>
                                          <a:rPr lang="fr-CH" sz="2000" b="0" i="1">
                                            <a:latin typeface="Cambria Math" panose="02040503050406030204" pitchFamily="18" charset="0"/>
                                            <a:ea typeface="Cambria Math" panose="02040503050406030204" pitchFamily="18" charset="0"/>
                                          </a:rPr>
                                          <m:t>𝜇</m:t>
                                        </m:r>
                                      </m:e>
                                      <m:sub>
                                        <m:r>
                                          <a:rPr lang="fr-CH" sz="2000" b="0" i="1">
                                            <a:latin typeface="Cambria Math" panose="02040503050406030204" pitchFamily="18" charset="0"/>
                                            <a:ea typeface="Cambria Math" panose="02040503050406030204" pitchFamily="18" charset="0"/>
                                          </a:rPr>
                                          <m:t>𝑦</m:t>
                                        </m:r>
                                      </m:sub>
                                    </m:sSub>
                                  </m:e>
                                </m:d>
                              </m:num>
                              <m:den>
                                <m:sSub>
                                  <m:sSubPr>
                                    <m:ctrlPr>
                                      <a:rPr lang="fr-CH" sz="2000" i="1">
                                        <a:latin typeface="Cambria Math" panose="02040503050406030204" pitchFamily="18" charset="0"/>
                                        <a:ea typeface="Cambria Math" panose="02040503050406030204" pitchFamily="18" charset="0"/>
                                      </a:rPr>
                                    </m:ctrlPr>
                                  </m:sSubPr>
                                  <m:e>
                                    <m:r>
                                      <a:rPr lang="fr-CH" sz="2000" b="0" i="1">
                                        <a:latin typeface="Cambria Math" panose="02040503050406030204" pitchFamily="18" charset="0"/>
                                        <a:ea typeface="Cambria Math" panose="02040503050406030204" pitchFamily="18" charset="0"/>
                                      </a:rPr>
                                      <m:t>𝜎</m:t>
                                    </m:r>
                                  </m:e>
                                  <m:sub>
                                    <m:r>
                                      <a:rPr lang="fr-CH" sz="2000" b="0" i="1">
                                        <a:latin typeface="Cambria Math" panose="02040503050406030204" pitchFamily="18" charset="0"/>
                                        <a:ea typeface="Cambria Math" panose="02040503050406030204" pitchFamily="18" charset="0"/>
                                      </a:rPr>
                                      <m:t>𝑋</m:t>
                                    </m:r>
                                  </m:sub>
                                </m:sSub>
                                <m:sSub>
                                  <m:sSubPr>
                                    <m:ctrlPr>
                                      <a:rPr lang="fr-CH" sz="2000" i="1">
                                        <a:latin typeface="Cambria Math" panose="02040503050406030204" pitchFamily="18" charset="0"/>
                                        <a:ea typeface="Cambria Math" panose="02040503050406030204" pitchFamily="18" charset="0"/>
                                      </a:rPr>
                                    </m:ctrlPr>
                                  </m:sSubPr>
                                  <m:e>
                                    <m:r>
                                      <a:rPr lang="fr-CH" sz="2000" b="0" i="1">
                                        <a:latin typeface="Cambria Math" panose="02040503050406030204" pitchFamily="18" charset="0"/>
                                        <a:ea typeface="Cambria Math" panose="02040503050406030204" pitchFamily="18" charset="0"/>
                                      </a:rPr>
                                      <m:t>𝜎</m:t>
                                    </m:r>
                                  </m:e>
                                  <m:sub>
                                    <m:r>
                                      <a:rPr lang="fr-CH" sz="2000" b="0" i="1">
                                        <a:latin typeface="Cambria Math" panose="02040503050406030204" pitchFamily="18" charset="0"/>
                                        <a:ea typeface="Cambria Math" panose="02040503050406030204" pitchFamily="18" charset="0"/>
                                      </a:rPr>
                                      <m:t>𝑌</m:t>
                                    </m:r>
                                  </m:sub>
                                </m:sSub>
                              </m:den>
                            </m:f>
                            <m:r>
                              <a:rPr lang="fr-CH" sz="2000" b="0" i="1">
                                <a:latin typeface="Cambria Math" panose="02040503050406030204" pitchFamily="18" charset="0"/>
                                <a:ea typeface="Cambria Math" panose="02040503050406030204" pitchFamily="18" charset="0"/>
                              </a:rPr>
                              <m:t>+</m:t>
                            </m:r>
                            <m:f>
                              <m:fPr>
                                <m:ctrlPr>
                                  <a:rPr lang="fr-CH" sz="2000" i="1">
                                    <a:latin typeface="Cambria Math" panose="02040503050406030204" pitchFamily="18" charset="0"/>
                                    <a:ea typeface="Cambria Math" panose="02040503050406030204" pitchFamily="18" charset="0"/>
                                  </a:rPr>
                                </m:ctrlPr>
                              </m:fPr>
                              <m:num>
                                <m:sSup>
                                  <m:sSupPr>
                                    <m:ctrlPr>
                                      <a:rPr lang="fr-CH" sz="2000" i="1">
                                        <a:latin typeface="Cambria Math" panose="02040503050406030204" pitchFamily="18" charset="0"/>
                                        <a:ea typeface="Cambria Math" panose="02040503050406030204" pitchFamily="18" charset="0"/>
                                      </a:rPr>
                                    </m:ctrlPr>
                                  </m:sSupPr>
                                  <m:e>
                                    <m:d>
                                      <m:dPr>
                                        <m:ctrlPr>
                                          <a:rPr lang="fr-CH" sz="2000" i="1">
                                            <a:latin typeface="Cambria Math" panose="02040503050406030204" pitchFamily="18" charset="0"/>
                                            <a:ea typeface="Cambria Math" panose="02040503050406030204" pitchFamily="18" charset="0"/>
                                          </a:rPr>
                                        </m:ctrlPr>
                                      </m:dPr>
                                      <m:e>
                                        <m:r>
                                          <a:rPr lang="fr-CH" sz="2000" b="0" i="1">
                                            <a:latin typeface="Cambria Math" panose="02040503050406030204" pitchFamily="18" charset="0"/>
                                            <a:ea typeface="Cambria Math" panose="02040503050406030204" pitchFamily="18" charset="0"/>
                                          </a:rPr>
                                          <m:t>𝑥</m:t>
                                        </m:r>
                                        <m:r>
                                          <a:rPr lang="fr-CH" sz="2000" b="0" i="1">
                                            <a:latin typeface="Cambria Math" panose="02040503050406030204" pitchFamily="18" charset="0"/>
                                            <a:ea typeface="Cambria Math" panose="02040503050406030204" pitchFamily="18" charset="0"/>
                                          </a:rPr>
                                          <m:t>−</m:t>
                                        </m:r>
                                        <m:sSub>
                                          <m:sSubPr>
                                            <m:ctrlPr>
                                              <a:rPr lang="fr-CH" sz="2000" i="1">
                                                <a:latin typeface="Cambria Math" panose="02040503050406030204" pitchFamily="18" charset="0"/>
                                                <a:ea typeface="Cambria Math" panose="02040503050406030204" pitchFamily="18" charset="0"/>
                                              </a:rPr>
                                            </m:ctrlPr>
                                          </m:sSubPr>
                                          <m:e>
                                            <m:r>
                                              <a:rPr lang="fr-CH" sz="2000" b="0" i="1">
                                                <a:latin typeface="Cambria Math" panose="02040503050406030204" pitchFamily="18" charset="0"/>
                                                <a:ea typeface="Cambria Math" panose="02040503050406030204" pitchFamily="18" charset="0"/>
                                              </a:rPr>
                                              <m:t>𝜇</m:t>
                                            </m:r>
                                          </m:e>
                                          <m:sub>
                                            <m:r>
                                              <a:rPr lang="fr-CH" sz="2000" b="0" i="1">
                                                <a:latin typeface="Cambria Math" panose="02040503050406030204" pitchFamily="18" charset="0"/>
                                                <a:ea typeface="Cambria Math" panose="02040503050406030204" pitchFamily="18" charset="0"/>
                                              </a:rPr>
                                              <m:t>𝑌</m:t>
                                            </m:r>
                                          </m:sub>
                                        </m:sSub>
                                      </m:e>
                                    </m:d>
                                  </m:e>
                                  <m:sup>
                                    <m:r>
                                      <a:rPr lang="fr-CH" sz="2000" b="0" i="1">
                                        <a:latin typeface="Cambria Math" panose="02040503050406030204" pitchFamily="18" charset="0"/>
                                        <a:ea typeface="Cambria Math" panose="02040503050406030204" pitchFamily="18" charset="0"/>
                                      </a:rPr>
                                      <m:t>2</m:t>
                                    </m:r>
                                  </m:sup>
                                </m:sSup>
                              </m:num>
                              <m:den>
                                <m:sSubSup>
                                  <m:sSubSupPr>
                                    <m:ctrlPr>
                                      <a:rPr lang="fr-CH" sz="2000" i="1">
                                        <a:latin typeface="Cambria Math" panose="02040503050406030204" pitchFamily="18" charset="0"/>
                                        <a:ea typeface="Cambria Math" panose="02040503050406030204" pitchFamily="18" charset="0"/>
                                      </a:rPr>
                                    </m:ctrlPr>
                                  </m:sSubSupPr>
                                  <m:e>
                                    <m:r>
                                      <a:rPr lang="fr-CH" sz="2000" b="0" i="1">
                                        <a:latin typeface="Cambria Math" panose="02040503050406030204" pitchFamily="18" charset="0"/>
                                        <a:ea typeface="Cambria Math" panose="02040503050406030204" pitchFamily="18" charset="0"/>
                                      </a:rPr>
                                      <m:t>𝜎</m:t>
                                    </m:r>
                                  </m:e>
                                  <m:sub>
                                    <m:r>
                                      <a:rPr lang="fr-CH" sz="2000" b="0" i="1">
                                        <a:latin typeface="Cambria Math" panose="02040503050406030204" pitchFamily="18" charset="0"/>
                                        <a:ea typeface="Cambria Math" panose="02040503050406030204" pitchFamily="18" charset="0"/>
                                      </a:rPr>
                                      <m:t>𝑌</m:t>
                                    </m:r>
                                  </m:sub>
                                  <m:sup>
                                    <m:r>
                                      <a:rPr lang="fr-CH" sz="2000" b="0" i="1">
                                        <a:latin typeface="Cambria Math" panose="02040503050406030204" pitchFamily="18" charset="0"/>
                                        <a:ea typeface="Cambria Math" panose="02040503050406030204" pitchFamily="18" charset="0"/>
                                      </a:rPr>
                                      <m:t>2</m:t>
                                    </m:r>
                                  </m:sup>
                                </m:sSubSup>
                              </m:den>
                            </m:f>
                          </m:e>
                        </m:d>
                      </m:e>
                    </m:d>
                  </m:oMath>
                </a14:m>
                <a:endParaRPr lang="fr-CH" sz="2000" dirty="0">
                  <a:ea typeface="Cambria Math" panose="02040503050406030204" pitchFamily="18" charset="0"/>
                </a:endParaRPr>
              </a:p>
              <a:p>
                <a:r>
                  <a:rPr lang="en-US" sz="2000" dirty="0"/>
                  <a:t>the dependence between </a:t>
                </a:r>
                <a:r>
                  <a:rPr lang="en-US" sz="2000" i="1" dirty="0"/>
                  <a:t>X </a:t>
                </a:r>
                <a:r>
                  <a:rPr lang="en-US" sz="2000" dirty="0"/>
                  <a:t>and </a:t>
                </a:r>
                <a:r>
                  <a:rPr lang="en-US" sz="2000" i="1" dirty="0"/>
                  <a:t>Y </a:t>
                </a:r>
                <a:r>
                  <a:rPr lang="en-US" sz="2000" dirty="0"/>
                  <a:t>is completely characterized by rho.</a:t>
                </a:r>
              </a:p>
              <a:p>
                <a:r>
                  <a:rPr lang="en-US" sz="2000" b="1" u="sng" dirty="0"/>
                  <a:t>In particular, two jointly Gaussian variables (</a:t>
                </a:r>
                <a:r>
                  <a:rPr lang="en-US" sz="2000" b="1" i="1" u="sng" dirty="0"/>
                  <a:t>X, Y </a:t>
                </a:r>
                <a:r>
                  <a:rPr lang="en-US" sz="2000" b="1" u="sng" dirty="0"/>
                  <a:t>) are independent if and only if they are uncorrelated.</a:t>
                </a:r>
                <a:endParaRPr lang="de-CH" sz="2000" b="1" u="sng" dirty="0"/>
              </a:p>
            </p:txBody>
          </p:sp>
        </mc:Choice>
        <mc:Fallback xmlns="">
          <p:sp>
            <p:nvSpPr>
              <p:cNvPr id="3" name="Content Placeholder 2">
                <a:extLst>
                  <a:ext uri="{FF2B5EF4-FFF2-40B4-BE49-F238E27FC236}">
                    <a16:creationId xmlns:a16="http://schemas.microsoft.com/office/drawing/2014/main" id="{4F3C17B3-F472-4B90-A06C-6F7D497F0AB3}"/>
                  </a:ext>
                </a:extLst>
              </p:cNvPr>
              <p:cNvSpPr>
                <a:spLocks noGrp="1" noRot="1" noChangeAspect="1" noMove="1" noResize="1" noEditPoints="1" noAdjustHandles="1" noChangeArrowheads="1" noChangeShapeType="1" noTextEdit="1"/>
              </p:cNvSpPr>
              <p:nvPr>
                <p:ph idx="1"/>
              </p:nvPr>
            </p:nvSpPr>
            <p:spPr>
              <a:xfrm>
                <a:off x="655320" y="2644518"/>
                <a:ext cx="9013052" cy="3327251"/>
              </a:xfrm>
              <a:blipFill>
                <a:blip r:embed="rId2"/>
                <a:stretch>
                  <a:fillRect l="-609" t="-2015"/>
                </a:stretch>
              </a:blipFill>
            </p:spPr>
            <p:txBody>
              <a:bodyPr/>
              <a:lstStyle/>
              <a:p>
                <a:r>
                  <a:rPr lang="de-CH">
                    <a:noFill/>
                  </a:rPr>
                  <a:t> </a:t>
                </a:r>
              </a:p>
            </p:txBody>
          </p:sp>
        </mc:Fallback>
      </mc:AlternateContent>
    </p:spTree>
    <p:extLst>
      <p:ext uri="{BB962C8B-B14F-4D97-AF65-F5344CB8AC3E}">
        <p14:creationId xmlns:p14="http://schemas.microsoft.com/office/powerpoint/2010/main" val="324656454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909A-551A-4020-8AC2-B1C49CAB42F3}"/>
              </a:ext>
            </a:extLst>
          </p:cNvPr>
          <p:cNvSpPr>
            <a:spLocks noGrp="1"/>
          </p:cNvSpPr>
          <p:nvPr>
            <p:ph type="title"/>
          </p:nvPr>
        </p:nvSpPr>
        <p:spPr>
          <a:xfrm>
            <a:off x="838200" y="365126"/>
            <a:ext cx="10515600" cy="814746"/>
          </a:xfrm>
        </p:spPr>
        <p:txBody>
          <a:bodyPr>
            <a:normAutofit fontScale="90000"/>
          </a:bodyPr>
          <a:lstStyle/>
          <a:p>
            <a:r>
              <a:rPr lang="fr-CH" dirty="0"/>
              <a:t>The </a:t>
            </a:r>
            <a:r>
              <a:rPr lang="en-US" dirty="0"/>
              <a:t>most used measure for statistical association.</a:t>
            </a:r>
            <a:endParaRPr lang="de-CH"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87C5DC-118F-4B4A-827D-5BDD1D2176DD}"/>
                  </a:ext>
                </a:extLst>
              </p:cNvPr>
              <p:cNvSpPr>
                <a:spLocks noGrp="1"/>
              </p:cNvSpPr>
              <p:nvPr>
                <p:ph idx="1"/>
              </p:nvPr>
            </p:nvSpPr>
            <p:spPr>
              <a:xfrm>
                <a:off x="838200" y="1401097"/>
                <a:ext cx="10515600" cy="4775866"/>
              </a:xfrm>
            </p:spPr>
            <p:txBody>
              <a:bodyPr>
                <a:normAutofit/>
              </a:bodyPr>
              <a:lstStyle/>
              <a:p>
                <a:r>
                  <a:rPr lang="en-US" dirty="0"/>
                  <a:t>The product moment correlation is easily generalized to the multivariate case. For </a:t>
                </a:r>
                <a:r>
                  <a:rPr lang="en-US" i="1" dirty="0"/>
                  <a:t>p </a:t>
                </a:r>
                <a:r>
                  <a:rPr lang="en-US" dirty="0"/>
                  <a:t>stochastic variables</a:t>
                </a:r>
                <a14:m>
                  <m:oMath xmlns:m="http://schemas.openxmlformats.org/officeDocument/2006/math">
                    <m:sSub>
                      <m:sSubPr>
                        <m:ctrlPr>
                          <a:rPr lang="en-US" i="1" smtClean="0">
                            <a:latin typeface="Cambria Math" panose="02040503050406030204" pitchFamily="18" charset="0"/>
                          </a:rPr>
                        </m:ctrlPr>
                      </m:sSubPr>
                      <m:e>
                        <m:r>
                          <a:rPr lang="fr-CH" b="0" i="1" smtClean="0">
                            <a:latin typeface="Cambria Math" panose="02040503050406030204" pitchFamily="18" charset="0"/>
                          </a:rPr>
                          <m:t> </m:t>
                        </m:r>
                        <m:r>
                          <a:rPr lang="fr-CH" b="0" i="1" smtClean="0">
                            <a:latin typeface="Cambria Math" panose="02040503050406030204" pitchFamily="18" charset="0"/>
                          </a:rPr>
                          <m:t>𝑋</m:t>
                        </m:r>
                      </m:e>
                      <m:sub>
                        <m:r>
                          <a:rPr lang="fr-CH" b="0" i="1" smtClean="0">
                            <a:latin typeface="Cambria Math" panose="02040503050406030204" pitchFamily="18" charset="0"/>
                          </a:rPr>
                          <m:t>1</m:t>
                        </m:r>
                      </m:sub>
                    </m:sSub>
                    <m:r>
                      <a:rPr lang="fr-CH" b="0" i="1" smtClean="0">
                        <a:latin typeface="Cambria Math" panose="02040503050406030204" pitchFamily="18" charset="0"/>
                      </a:rPr>
                      <m:t>,</m:t>
                    </m:r>
                  </m:oMath>
                </a14:m>
                <a:r>
                  <a:rPr lang="de-CH" dirty="0"/>
                  <a:t> </a:t>
                </a:r>
                <a14:m>
                  <m:oMath xmlns:m="http://schemas.openxmlformats.org/officeDocument/2006/math">
                    <m:sSub>
                      <m:sSubPr>
                        <m:ctrlPr>
                          <a:rPr lang="en-US" i="1" smtClean="0">
                            <a:latin typeface="Cambria Math" panose="02040503050406030204" pitchFamily="18" charset="0"/>
                          </a:rPr>
                        </m:ctrlPr>
                      </m:sSubPr>
                      <m:e>
                        <m:r>
                          <a:rPr lang="fr-CH" b="0" i="1" smtClean="0">
                            <a:latin typeface="Cambria Math" panose="02040503050406030204" pitchFamily="18" charset="0"/>
                          </a:rPr>
                          <m:t> </m:t>
                        </m:r>
                        <m:r>
                          <a:rPr lang="fr-CH" b="0" i="1" smtClean="0">
                            <a:latin typeface="Cambria Math" panose="02040503050406030204" pitchFamily="18" charset="0"/>
                          </a:rPr>
                          <m:t>𝑋</m:t>
                        </m:r>
                      </m:e>
                      <m:sub>
                        <m:r>
                          <a:rPr lang="fr-CH" b="0" i="1" smtClean="0">
                            <a:latin typeface="Cambria Math" panose="02040503050406030204" pitchFamily="18" charset="0"/>
                          </a:rPr>
                          <m:t>2</m:t>
                        </m:r>
                      </m:sub>
                    </m:sSub>
                    <m:r>
                      <a:rPr lang="fr-CH" b="0" i="1" smtClean="0">
                        <a:latin typeface="Cambria Math" panose="02040503050406030204" pitchFamily="18" charset="0"/>
                      </a:rPr>
                      <m:t>,…, </m:t>
                    </m:r>
                    <m:sSub>
                      <m:sSubPr>
                        <m:ctrlPr>
                          <a:rPr lang="en-US" i="1" smtClean="0">
                            <a:latin typeface="Cambria Math" panose="02040503050406030204" pitchFamily="18" charset="0"/>
                          </a:rPr>
                        </m:ctrlPr>
                      </m:sSubPr>
                      <m:e>
                        <m:r>
                          <a:rPr lang="fr-CH" b="0" i="1" smtClean="0">
                            <a:latin typeface="Cambria Math" panose="02040503050406030204" pitchFamily="18" charset="0"/>
                          </a:rPr>
                          <m:t> </m:t>
                        </m:r>
                        <m:r>
                          <a:rPr lang="fr-CH" b="0" i="1" smtClean="0">
                            <a:latin typeface="Cambria Math" panose="02040503050406030204" pitchFamily="18" charset="0"/>
                          </a:rPr>
                          <m:t>𝑋</m:t>
                        </m:r>
                      </m:e>
                      <m:sub>
                        <m:r>
                          <a:rPr lang="fr-CH" b="0" i="1" smtClean="0">
                            <a:latin typeface="Cambria Math" panose="02040503050406030204" pitchFamily="18" charset="0"/>
                          </a:rPr>
                          <m:t>𝑝</m:t>
                        </m:r>
                        <m:r>
                          <a:rPr lang="fr-CH" b="0" i="1" smtClean="0">
                            <a:latin typeface="Cambria Math" panose="02040503050406030204" pitchFamily="18" charset="0"/>
                          </a:rPr>
                          <m:t> , </m:t>
                        </m:r>
                      </m:sub>
                    </m:sSub>
                    <m:r>
                      <m:rPr>
                        <m:nor/>
                      </m:rPr>
                      <a:rPr lang="en-US"/>
                      <m:t>their</m:t>
                    </m:r>
                    <m:r>
                      <m:rPr>
                        <m:nor/>
                      </m:rPr>
                      <a:rPr lang="en-US"/>
                      <m:t> </m:t>
                    </m:r>
                    <m:r>
                      <m:rPr>
                        <m:nor/>
                      </m:rPr>
                      <a:rPr lang="en-US"/>
                      <m:t>joint</m:t>
                    </m:r>
                    <m:r>
                      <m:rPr>
                        <m:nor/>
                      </m:rPr>
                      <a:rPr lang="en-US"/>
                      <m:t> </m:t>
                    </m:r>
                    <m:r>
                      <m:rPr>
                        <m:nor/>
                      </m:rPr>
                      <a:rPr lang="en-US"/>
                      <m:t>dependencies</m:t>
                    </m:r>
                    <m:r>
                      <m:rPr>
                        <m:nor/>
                      </m:rPr>
                      <a:rPr lang="en-US"/>
                      <m:t> </m:t>
                    </m:r>
                    <m:r>
                      <m:rPr>
                        <m:nor/>
                      </m:rPr>
                      <a:rPr lang="en-US"/>
                      <m:t>can</m:t>
                    </m:r>
                    <m:r>
                      <m:rPr>
                        <m:nor/>
                      </m:rPr>
                      <a:rPr lang="en-US"/>
                      <m:t> </m:t>
                    </m:r>
                    <m:r>
                      <m:rPr>
                        <m:nor/>
                      </m:rPr>
                      <a:rPr lang="en-US"/>
                      <m:t>simply</m:t>
                    </m:r>
                  </m:oMath>
                </a14:m>
                <a:r>
                  <a:rPr lang="de-CH" dirty="0"/>
                  <a:t> be characterized by their covariance matrix</a:t>
                </a:r>
              </a:p>
              <a:p>
                <a14:m>
                  <m:oMath xmlns:m="http://schemas.openxmlformats.org/officeDocument/2006/math">
                    <m:r>
                      <a:rPr lang="de-CH" i="1" smtClean="0">
                        <a:latin typeface="Cambria Math" panose="02040503050406030204" pitchFamily="18" charset="0"/>
                      </a:rPr>
                      <m:t>Ʃ</m:t>
                    </m:r>
                  </m:oMath>
                </a14:m>
                <a:r>
                  <a:rPr lang="de-CH" dirty="0"/>
                  <a:t>=</a:t>
                </a:r>
                <a14:m>
                  <m:oMath xmlns:m="http://schemas.openxmlformats.org/officeDocument/2006/math">
                    <m:d>
                      <m:dPr>
                        <m:begChr m:val="{"/>
                        <m:endChr m:val="}"/>
                        <m:ctrlPr>
                          <a:rPr lang="de-CH" i="1" dirty="0" smtClean="0">
                            <a:latin typeface="Cambria Math" panose="02040503050406030204" pitchFamily="18" charset="0"/>
                          </a:rPr>
                        </m:ctrlPr>
                      </m:dPr>
                      <m:e>
                        <m:sSub>
                          <m:sSubPr>
                            <m:ctrlPr>
                              <a:rPr lang="de-CH" i="1" dirty="0" smtClean="0">
                                <a:latin typeface="Cambria Math" panose="02040503050406030204" pitchFamily="18" charset="0"/>
                              </a:rPr>
                            </m:ctrlPr>
                          </m:sSubPr>
                          <m:e>
                            <m:r>
                              <a:rPr lang="de-CH" i="1" dirty="0" smtClean="0">
                                <a:latin typeface="Cambria Math" panose="02040503050406030204" pitchFamily="18" charset="0"/>
                                <a:ea typeface="Cambria Math" panose="02040503050406030204" pitchFamily="18" charset="0"/>
                              </a:rPr>
                              <m:t>𝜎</m:t>
                            </m:r>
                          </m:e>
                          <m:sub>
                            <m:r>
                              <a:rPr lang="fr-CH" b="0" i="1" dirty="0" smtClean="0">
                                <a:latin typeface="Cambria Math" panose="02040503050406030204" pitchFamily="18" charset="0"/>
                              </a:rPr>
                              <m:t>𝑖𝑗</m:t>
                            </m:r>
                          </m:sub>
                        </m:sSub>
                      </m:e>
                    </m:d>
                  </m:oMath>
                </a14:m>
                <a:r>
                  <a:rPr lang="de-CH" dirty="0"/>
                  <a:t> </a:t>
                </a:r>
                <a:r>
                  <a:rPr lang="en-US" dirty="0"/>
                  <a:t>with </a:t>
                </a:r>
                <a14:m>
                  <m:oMath xmlns:m="http://schemas.openxmlformats.org/officeDocument/2006/math">
                    <m:sSub>
                      <m:sSubPr>
                        <m:ctrlPr>
                          <a:rPr lang="de-CH" i="1" dirty="0" smtClean="0">
                            <a:latin typeface="Cambria Math" panose="02040503050406030204" pitchFamily="18" charset="0"/>
                          </a:rPr>
                        </m:ctrlPr>
                      </m:sSubPr>
                      <m:e>
                        <m:r>
                          <a:rPr lang="de-CH" i="1" dirty="0" smtClean="0">
                            <a:latin typeface="Cambria Math" panose="02040503050406030204" pitchFamily="18" charset="0"/>
                            <a:ea typeface="Cambria Math" panose="02040503050406030204" pitchFamily="18" charset="0"/>
                          </a:rPr>
                          <m:t>𝜎</m:t>
                        </m:r>
                      </m:e>
                      <m:sub>
                        <m:r>
                          <a:rPr lang="fr-CH" b="0" i="1" dirty="0" smtClean="0">
                            <a:latin typeface="Cambria Math" panose="02040503050406030204" pitchFamily="18" charset="0"/>
                          </a:rPr>
                          <m:t>𝑖𝑗</m:t>
                        </m:r>
                      </m:sub>
                    </m:sSub>
                  </m:oMath>
                </a14:m>
                <a:r>
                  <a:rPr lang="en-US" i="1" dirty="0"/>
                  <a:t> </a:t>
                </a:r>
                <a:r>
                  <a:rPr lang="en-US" dirty="0"/>
                  <a:t>being the covariance between </a:t>
                </a:r>
                <a:r>
                  <a:rPr lang="en-US" i="1" dirty="0"/>
                  <a:t>Xi </a:t>
                </a:r>
                <a:r>
                  <a:rPr lang="en-US" dirty="0"/>
                  <a:t>and </a:t>
                </a:r>
                <a:r>
                  <a:rPr lang="en-US" i="1" dirty="0" err="1"/>
                  <a:t>Xj</a:t>
                </a:r>
                <a:endParaRPr lang="en-US" i="1" dirty="0"/>
              </a:p>
              <a:p>
                <a:pPr marL="0" indent="0">
                  <a:buNone/>
                </a:pPr>
                <a14:m>
                  <m:oMathPara xmlns:m="http://schemas.openxmlformats.org/officeDocument/2006/math">
                    <m:oMathParaPr>
                      <m:jc m:val="center"/>
                    </m:oMathParaPr>
                    <m:oMath xmlns:m="http://schemas.openxmlformats.org/officeDocument/2006/math">
                      <m:r>
                        <a:rPr lang="fr-CH" b="0" i="1" smtClean="0">
                          <a:latin typeface="Cambria Math" panose="02040503050406030204" pitchFamily="18" charset="0"/>
                        </a:rPr>
                        <m:t>𝑓</m:t>
                      </m:r>
                      <m:d>
                        <m:dPr>
                          <m:ctrlPr>
                            <a:rPr lang="fr-CH" b="0" i="1" smtClean="0">
                              <a:latin typeface="Cambria Math" panose="02040503050406030204" pitchFamily="18" charset="0"/>
                            </a:rPr>
                          </m:ctrlPr>
                        </m:dPr>
                        <m:e>
                          <m:r>
                            <a:rPr lang="fr-CH" b="0" i="1" smtClean="0">
                              <a:latin typeface="Cambria Math" panose="02040503050406030204" pitchFamily="18" charset="0"/>
                            </a:rPr>
                            <m:t>𝑥</m:t>
                          </m:r>
                        </m:e>
                      </m:d>
                      <m:r>
                        <a:rPr lang="fr-CH" b="0" i="1" smtClean="0">
                          <a:latin typeface="Cambria Math" panose="02040503050406030204" pitchFamily="18" charset="0"/>
                        </a:rPr>
                        <m:t>=</m:t>
                      </m:r>
                      <m:f>
                        <m:fPr>
                          <m:ctrlPr>
                            <a:rPr lang="fr-CH" b="0" i="1" smtClean="0">
                              <a:latin typeface="Cambria Math" panose="02040503050406030204" pitchFamily="18" charset="0"/>
                            </a:rPr>
                          </m:ctrlPr>
                        </m:fPr>
                        <m:num>
                          <m:r>
                            <a:rPr lang="fr-CH" b="0" i="1" smtClean="0">
                              <a:latin typeface="Cambria Math" panose="02040503050406030204" pitchFamily="18" charset="0"/>
                            </a:rPr>
                            <m:t>1</m:t>
                          </m:r>
                        </m:num>
                        <m:den>
                          <m:sSup>
                            <m:sSupPr>
                              <m:ctrlPr>
                                <a:rPr lang="fr-CH" b="0" i="1" smtClean="0">
                                  <a:latin typeface="Cambria Math" panose="02040503050406030204" pitchFamily="18" charset="0"/>
                                </a:rPr>
                              </m:ctrlPr>
                            </m:sSupPr>
                            <m:e>
                              <m:r>
                                <a:rPr lang="fr-CH" b="0" i="1" smtClean="0">
                                  <a:latin typeface="Cambria Math" panose="02040503050406030204" pitchFamily="18" charset="0"/>
                                </a:rPr>
                                <m:t>2</m:t>
                              </m:r>
                              <m:r>
                                <a:rPr lang="fr-CH" b="0" i="1" smtClean="0">
                                  <a:latin typeface="Cambria Math" panose="02040503050406030204" pitchFamily="18" charset="0"/>
                                  <a:ea typeface="Cambria Math" panose="02040503050406030204" pitchFamily="18" charset="0"/>
                                </a:rPr>
                                <m:t>𝜋</m:t>
                              </m:r>
                            </m:e>
                            <m:sup>
                              <m:r>
                                <a:rPr lang="fr-CH" b="0" i="1" smtClean="0">
                                  <a:latin typeface="Cambria Math" panose="02040503050406030204" pitchFamily="18" charset="0"/>
                                </a:rPr>
                                <m:t>𝑝</m:t>
                              </m:r>
                            </m:sup>
                          </m:sSup>
                          <m:sSup>
                            <m:sSupPr>
                              <m:ctrlPr>
                                <a:rPr lang="fr-CH" b="0" i="1" smtClean="0">
                                  <a:latin typeface="Cambria Math" panose="02040503050406030204" pitchFamily="18" charset="0"/>
                                </a:rPr>
                              </m:ctrlPr>
                            </m:sSupPr>
                            <m:e>
                              <m:d>
                                <m:dPr>
                                  <m:begChr m:val="|"/>
                                  <m:endChr m:val="|"/>
                                  <m:ctrlPr>
                                    <a:rPr lang="fr-CH" b="0" i="1" smtClean="0">
                                      <a:latin typeface="Cambria Math" panose="02040503050406030204" pitchFamily="18" charset="0"/>
                                    </a:rPr>
                                  </m:ctrlPr>
                                </m:dPr>
                                <m:e>
                                  <m:r>
                                    <a:rPr lang="de-CH" i="1" smtClean="0">
                                      <a:latin typeface="Cambria Math" panose="02040503050406030204" pitchFamily="18" charset="0"/>
                                    </a:rPr>
                                    <m:t>Ʃ</m:t>
                                  </m:r>
                                </m:e>
                              </m:d>
                            </m:e>
                            <m:sup>
                              <m:r>
                                <a:rPr lang="fr-CH" b="0" i="1" smtClean="0">
                                  <a:latin typeface="Cambria Math" panose="02040503050406030204" pitchFamily="18" charset="0"/>
                                </a:rPr>
                                <m:t>1/2</m:t>
                              </m:r>
                            </m:sup>
                          </m:sSup>
                        </m:den>
                      </m:f>
                      <m:r>
                        <a:rPr lang="fr-CH" b="0" i="1" smtClean="0">
                          <a:latin typeface="Cambria Math" panose="02040503050406030204" pitchFamily="18" charset="0"/>
                        </a:rPr>
                        <m:t>𝑒𝑥𝑝</m:t>
                      </m:r>
                      <m:d>
                        <m:dPr>
                          <m:begChr m:val="{"/>
                          <m:endChr m:val="}"/>
                          <m:ctrlPr>
                            <a:rPr lang="fr-CH" b="0" i="1" smtClean="0">
                              <a:latin typeface="Cambria Math" panose="02040503050406030204" pitchFamily="18" charset="0"/>
                            </a:rPr>
                          </m:ctrlPr>
                        </m:dPr>
                        <m:e>
                          <m:r>
                            <a:rPr lang="fr-CH" b="0" i="1" smtClean="0">
                              <a:latin typeface="Cambria Math" panose="02040503050406030204" pitchFamily="18" charset="0"/>
                            </a:rPr>
                            <m:t>−</m:t>
                          </m:r>
                          <m:f>
                            <m:fPr>
                              <m:ctrlPr>
                                <a:rPr lang="fr-CH" b="0" i="1" smtClean="0">
                                  <a:latin typeface="Cambria Math" panose="02040503050406030204" pitchFamily="18" charset="0"/>
                                </a:rPr>
                              </m:ctrlPr>
                            </m:fPr>
                            <m:num>
                              <m:r>
                                <a:rPr lang="fr-CH" b="0" i="1" smtClean="0">
                                  <a:latin typeface="Cambria Math" panose="02040503050406030204" pitchFamily="18" charset="0"/>
                                </a:rPr>
                                <m:t>1</m:t>
                              </m:r>
                            </m:num>
                            <m:den>
                              <m:r>
                                <a:rPr lang="fr-CH" b="0" i="1" smtClean="0">
                                  <a:latin typeface="Cambria Math" panose="02040503050406030204" pitchFamily="18" charset="0"/>
                                </a:rPr>
                                <m:t>2</m:t>
                              </m:r>
                            </m:den>
                          </m:f>
                          <m:sSup>
                            <m:sSupPr>
                              <m:ctrlPr>
                                <a:rPr lang="fr-CH" b="0" i="1" smtClean="0">
                                  <a:latin typeface="Cambria Math" panose="02040503050406030204" pitchFamily="18" charset="0"/>
                                </a:rPr>
                              </m:ctrlPr>
                            </m:sSupPr>
                            <m:e>
                              <m:d>
                                <m:dPr>
                                  <m:ctrlPr>
                                    <a:rPr lang="fr-CH" b="0" i="1" smtClean="0">
                                      <a:latin typeface="Cambria Math" panose="02040503050406030204" pitchFamily="18" charset="0"/>
                                    </a:rPr>
                                  </m:ctrlPr>
                                </m:dPr>
                                <m:e>
                                  <m:r>
                                    <a:rPr lang="fr-CH" b="0" i="1" smtClean="0">
                                      <a:latin typeface="Cambria Math" panose="02040503050406030204" pitchFamily="18" charset="0"/>
                                    </a:rPr>
                                    <m:t>𝑥</m:t>
                                  </m:r>
                                  <m:r>
                                    <a:rPr lang="fr-CH" b="0" i="1" smtClean="0">
                                      <a:latin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𝜇</m:t>
                                  </m:r>
                                </m:e>
                              </m:d>
                            </m:e>
                            <m:sup>
                              <m:r>
                                <a:rPr lang="fr-CH" b="0" i="1" smtClean="0">
                                  <a:latin typeface="Cambria Math" panose="02040503050406030204" pitchFamily="18" charset="0"/>
                                </a:rPr>
                                <m:t>𝑇</m:t>
                              </m:r>
                            </m:sup>
                          </m:sSup>
                          <m:sSup>
                            <m:sSupPr>
                              <m:ctrlPr>
                                <a:rPr lang="fr-CH" b="0" i="1" smtClean="0">
                                  <a:latin typeface="Cambria Math" panose="02040503050406030204" pitchFamily="18" charset="0"/>
                                </a:rPr>
                              </m:ctrlPr>
                            </m:sSupPr>
                            <m:e>
                              <m:r>
                                <a:rPr lang="de-CH" i="1" smtClean="0">
                                  <a:latin typeface="Cambria Math" panose="02040503050406030204" pitchFamily="18" charset="0"/>
                                </a:rPr>
                                <m:t>Ʃ</m:t>
                              </m:r>
                            </m:e>
                            <m:sup>
                              <m:r>
                                <a:rPr lang="fr-CH" b="0" i="1" smtClean="0">
                                  <a:latin typeface="Cambria Math" panose="02040503050406030204" pitchFamily="18" charset="0"/>
                                </a:rPr>
                                <m:t>−1</m:t>
                              </m:r>
                            </m:sup>
                          </m:sSup>
                          <m:d>
                            <m:dPr>
                              <m:ctrlPr>
                                <a:rPr lang="fr-CH" b="0" i="1" smtClean="0">
                                  <a:latin typeface="Cambria Math" panose="02040503050406030204" pitchFamily="18" charset="0"/>
                                </a:rPr>
                              </m:ctrlPr>
                            </m:dPr>
                            <m:e>
                              <m:r>
                                <a:rPr lang="fr-CH" b="0" i="1" smtClean="0">
                                  <a:latin typeface="Cambria Math" panose="02040503050406030204" pitchFamily="18" charset="0"/>
                                </a:rPr>
                                <m:t>𝑥</m:t>
                              </m:r>
                              <m:r>
                                <a:rPr lang="fr-CH" b="0" i="1" smtClean="0">
                                  <a:latin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𝜇</m:t>
                              </m:r>
                            </m:e>
                          </m:d>
                        </m:e>
                      </m:d>
                    </m:oMath>
                  </m:oMathPara>
                </a14:m>
                <a:endParaRPr lang="de-CH" dirty="0"/>
              </a:p>
              <a:p>
                <a:pPr marL="0" indent="0">
                  <a:buNone/>
                </a:pPr>
                <a:endParaRPr lang="de-CH" dirty="0"/>
              </a:p>
              <a:p>
                <a:pPr marL="0" indent="0">
                  <a:buNone/>
                </a:pPr>
                <a:r>
                  <a:rPr lang="de-CH" dirty="0"/>
                  <a:t>Where </a:t>
                </a:r>
                <a14:m>
                  <m:oMath xmlns:m="http://schemas.openxmlformats.org/officeDocument/2006/math">
                    <m:r>
                      <a:rPr lang="fr-CH" b="0" i="1" smtClean="0">
                        <a:latin typeface="Cambria Math" panose="02040503050406030204" pitchFamily="18" charset="0"/>
                      </a:rPr>
                      <m:t>𝑥</m:t>
                    </m:r>
                    <m:r>
                      <a:rPr lang="fr-CH" b="0" i="1" smtClean="0">
                        <a:latin typeface="Cambria Math" panose="02040503050406030204" pitchFamily="18" charset="0"/>
                      </a:rPr>
                      <m:t>=</m:t>
                    </m:r>
                    <m:d>
                      <m:dPr>
                        <m:ctrlPr>
                          <a:rPr lang="fr-CH" b="0" i="1" smtClean="0">
                            <a:latin typeface="Cambria Math" panose="02040503050406030204" pitchFamily="18" charset="0"/>
                          </a:rPr>
                        </m:ctrlPr>
                      </m:dPr>
                      <m:e>
                        <m:sSub>
                          <m:sSubPr>
                            <m:ctrlPr>
                              <a:rPr lang="fr-CH" b="0" i="1" smtClean="0">
                                <a:latin typeface="Cambria Math" panose="02040503050406030204" pitchFamily="18" charset="0"/>
                              </a:rPr>
                            </m:ctrlPr>
                          </m:sSubPr>
                          <m:e>
                            <m:r>
                              <a:rPr lang="fr-CH" b="0" i="1" smtClean="0">
                                <a:latin typeface="Cambria Math" panose="02040503050406030204" pitchFamily="18" charset="0"/>
                              </a:rPr>
                              <m:t>𝑥</m:t>
                            </m:r>
                          </m:e>
                          <m:sub>
                            <m:r>
                              <a:rPr lang="fr-CH" b="0" i="1" smtClean="0">
                                <a:latin typeface="Cambria Math" panose="02040503050406030204" pitchFamily="18" charset="0"/>
                              </a:rPr>
                              <m:t>1</m:t>
                            </m:r>
                          </m:sub>
                        </m:sSub>
                        <m:r>
                          <a:rPr lang="fr-CH" b="0" i="1" smtClean="0">
                            <a:latin typeface="Cambria Math" panose="02040503050406030204" pitchFamily="18" charset="0"/>
                          </a:rPr>
                          <m:t>,</m:t>
                        </m:r>
                        <m:sSub>
                          <m:sSubPr>
                            <m:ctrlPr>
                              <a:rPr lang="fr-CH" b="0" i="1" smtClean="0">
                                <a:latin typeface="Cambria Math" panose="02040503050406030204" pitchFamily="18" charset="0"/>
                              </a:rPr>
                            </m:ctrlPr>
                          </m:sSubPr>
                          <m:e>
                            <m:r>
                              <a:rPr lang="fr-CH" b="0" i="1" smtClean="0">
                                <a:latin typeface="Cambria Math" panose="02040503050406030204" pitchFamily="18" charset="0"/>
                              </a:rPr>
                              <m:t>𝑥</m:t>
                            </m:r>
                          </m:e>
                          <m:sub>
                            <m:r>
                              <a:rPr lang="fr-CH" b="0" i="1" smtClean="0">
                                <a:latin typeface="Cambria Math" panose="02040503050406030204" pitchFamily="18" charset="0"/>
                              </a:rPr>
                              <m:t>2</m:t>
                            </m:r>
                          </m:sub>
                        </m:sSub>
                        <m:r>
                          <a:rPr lang="fr-CH" b="0" i="1" smtClean="0">
                            <a:latin typeface="Cambria Math" panose="02040503050406030204" pitchFamily="18" charset="0"/>
                          </a:rPr>
                          <m:t>,…,</m:t>
                        </m:r>
                        <m:sSub>
                          <m:sSubPr>
                            <m:ctrlPr>
                              <a:rPr lang="fr-CH" b="0" i="1" smtClean="0">
                                <a:latin typeface="Cambria Math" panose="02040503050406030204" pitchFamily="18" charset="0"/>
                              </a:rPr>
                            </m:ctrlPr>
                          </m:sSubPr>
                          <m:e>
                            <m:r>
                              <a:rPr lang="fr-CH" b="0" i="1" smtClean="0">
                                <a:latin typeface="Cambria Math" panose="02040503050406030204" pitchFamily="18" charset="0"/>
                              </a:rPr>
                              <m:t>𝑥</m:t>
                            </m:r>
                          </m:e>
                          <m:sub>
                            <m:r>
                              <a:rPr lang="fr-CH" b="0" i="1" smtClean="0">
                                <a:latin typeface="Cambria Math" panose="02040503050406030204" pitchFamily="18" charset="0"/>
                              </a:rPr>
                              <m:t>𝑝</m:t>
                            </m:r>
                          </m:sub>
                        </m:sSub>
                      </m:e>
                    </m:d>
                  </m:oMath>
                </a14:m>
                <a:endParaRPr lang="fr-CH" b="0" dirty="0"/>
              </a:p>
              <a:p>
                <a:r>
                  <a:rPr lang="en-US" dirty="0">
                    <a:solidFill>
                      <a:srgbClr val="FF0000"/>
                    </a:solidFill>
                  </a:rPr>
                  <a:t>The complete dependence structure of the Gaussian vector is given by the </a:t>
                </a:r>
                <a:r>
                  <a:rPr lang="en-US" i="1" dirty="0">
                    <a:solidFill>
                      <a:srgbClr val="FF0000"/>
                    </a:solidFill>
                  </a:rPr>
                  <a:t>pairwise</a:t>
                </a:r>
                <a14:m>
                  <m:oMath xmlns:m="http://schemas.openxmlformats.org/officeDocument/2006/math">
                    <m:r>
                      <a:rPr lang="fr-CH" b="0" i="1" dirty="0" smtClean="0">
                        <a:solidFill>
                          <a:srgbClr val="FF0000"/>
                        </a:solidFill>
                        <a:latin typeface="Cambria Math" panose="02040503050406030204" pitchFamily="18" charset="0"/>
                      </a:rPr>
                      <m:t> </m:t>
                    </m:r>
                    <m:sSub>
                      <m:sSubPr>
                        <m:ctrlPr>
                          <a:rPr lang="de-CH" i="1" dirty="0" smtClean="0">
                            <a:solidFill>
                              <a:srgbClr val="FF0000"/>
                            </a:solidFill>
                            <a:latin typeface="Cambria Math" panose="02040503050406030204" pitchFamily="18" charset="0"/>
                          </a:rPr>
                        </m:ctrlPr>
                      </m:sSubPr>
                      <m:e>
                        <m:r>
                          <a:rPr lang="de-CH" i="1" dirty="0" smtClean="0">
                            <a:solidFill>
                              <a:srgbClr val="FF0000"/>
                            </a:solidFill>
                            <a:latin typeface="Cambria Math" panose="02040503050406030204" pitchFamily="18" charset="0"/>
                            <a:ea typeface="Cambria Math" panose="02040503050406030204" pitchFamily="18" charset="0"/>
                          </a:rPr>
                          <m:t>𝜎</m:t>
                        </m:r>
                      </m:e>
                      <m:sub>
                        <m:r>
                          <a:rPr lang="fr-CH" b="0" i="1" dirty="0" smtClean="0">
                            <a:solidFill>
                              <a:srgbClr val="FF0000"/>
                            </a:solidFill>
                            <a:latin typeface="Cambria Math" panose="02040503050406030204" pitchFamily="18" charset="0"/>
                          </a:rPr>
                          <m:t>𝑖𝑗</m:t>
                        </m:r>
                      </m:sub>
                    </m:sSub>
                  </m:oMath>
                </a14:m>
                <a:r>
                  <a:rPr lang="en-US" dirty="0">
                    <a:solidFill>
                      <a:srgbClr val="FF0000"/>
                    </a:solidFill>
                  </a:rPr>
                  <a:t>, or equivalently the </a:t>
                </a:r>
                <a:r>
                  <a:rPr lang="en-US" i="1" dirty="0">
                    <a:solidFill>
                      <a:srgbClr val="FF0000"/>
                    </a:solidFill>
                  </a:rPr>
                  <a:t>pairwise </a:t>
                </a:r>
                <a:r>
                  <a:rPr lang="en-US" dirty="0">
                    <a:solidFill>
                      <a:srgbClr val="FF0000"/>
                    </a:solidFill>
                  </a:rPr>
                  <a:t>correlations </a:t>
                </a:r>
                <a14:m>
                  <m:oMath xmlns:m="http://schemas.openxmlformats.org/officeDocument/2006/math">
                    <m:sSub>
                      <m:sSubPr>
                        <m:ctrlPr>
                          <a:rPr lang="de-CH" i="1" dirty="0" smtClean="0">
                            <a:solidFill>
                              <a:srgbClr val="FF0000"/>
                            </a:solidFill>
                            <a:latin typeface="Cambria Math" panose="02040503050406030204" pitchFamily="18" charset="0"/>
                          </a:rPr>
                        </m:ctrlPr>
                      </m:sSubPr>
                      <m:e>
                        <m:r>
                          <m:rPr>
                            <m:sty m:val="p"/>
                          </m:rPr>
                          <a:rPr lang="el-GR" i="1" dirty="0" smtClean="0">
                            <a:solidFill>
                              <a:srgbClr val="FF0000"/>
                            </a:solidFill>
                            <a:latin typeface="Cambria Math" panose="02040503050406030204" pitchFamily="18" charset="0"/>
                          </a:rPr>
                          <m:t>ρ</m:t>
                        </m:r>
                      </m:e>
                      <m:sub>
                        <m:r>
                          <a:rPr lang="fr-CH" b="0" i="1" dirty="0" smtClean="0">
                            <a:solidFill>
                              <a:srgbClr val="FF0000"/>
                            </a:solidFill>
                            <a:latin typeface="Cambria Math" panose="02040503050406030204" pitchFamily="18" charset="0"/>
                          </a:rPr>
                          <m:t>𝑖𝑗</m:t>
                        </m:r>
                      </m:sub>
                    </m:sSub>
                  </m:oMath>
                </a14:m>
                <a:r>
                  <a:rPr lang="en-US" i="1" dirty="0">
                    <a:solidFill>
                      <a:srgbClr val="FF0000"/>
                    </a:solidFill>
                  </a:rPr>
                  <a:t> </a:t>
                </a:r>
                <a:r>
                  <a:rPr lang="en-US" dirty="0">
                    <a:solidFill>
                      <a:srgbClr val="FF0000"/>
                    </a:solidFill>
                  </a:rPr>
                  <a:t>.</a:t>
                </a:r>
                <a:endParaRPr lang="de-CH" dirty="0">
                  <a:solidFill>
                    <a:srgbClr val="FF0000"/>
                  </a:solidFill>
                </a:endParaRPr>
              </a:p>
            </p:txBody>
          </p:sp>
        </mc:Choice>
        <mc:Fallback xmlns="">
          <p:sp>
            <p:nvSpPr>
              <p:cNvPr id="3" name="Content Placeholder 2">
                <a:extLst>
                  <a:ext uri="{FF2B5EF4-FFF2-40B4-BE49-F238E27FC236}">
                    <a16:creationId xmlns:a16="http://schemas.microsoft.com/office/drawing/2014/main" id="{9B87C5DC-118F-4B4A-827D-5BDD1D2176DD}"/>
                  </a:ext>
                </a:extLst>
              </p:cNvPr>
              <p:cNvSpPr>
                <a:spLocks noGrp="1" noRot="1" noChangeAspect="1" noMove="1" noResize="1" noEditPoints="1" noAdjustHandles="1" noChangeArrowheads="1" noChangeShapeType="1" noTextEdit="1"/>
              </p:cNvSpPr>
              <p:nvPr>
                <p:ph idx="1"/>
              </p:nvPr>
            </p:nvSpPr>
            <p:spPr>
              <a:xfrm>
                <a:off x="838200" y="1401097"/>
                <a:ext cx="10515600" cy="4775866"/>
              </a:xfrm>
              <a:blipFill>
                <a:blip r:embed="rId3"/>
                <a:stretch>
                  <a:fillRect l="-1217" t="-2171" b="-128"/>
                </a:stretch>
              </a:blipFill>
            </p:spPr>
            <p:txBody>
              <a:bodyPr/>
              <a:lstStyle/>
              <a:p>
                <a:r>
                  <a:rPr lang="de-CH">
                    <a:noFill/>
                  </a:rPr>
                  <a:t> </a:t>
                </a:r>
              </a:p>
            </p:txBody>
          </p:sp>
        </mc:Fallback>
      </mc:AlternateContent>
    </p:spTree>
    <p:extLst>
      <p:ext uri="{BB962C8B-B14F-4D97-AF65-F5344CB8AC3E}">
        <p14:creationId xmlns:p14="http://schemas.microsoft.com/office/powerpoint/2010/main" val="11831617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2291</Words>
  <Application>Microsoft Office PowerPoint</Application>
  <PresentationFormat>Widescreen</PresentationFormat>
  <Paragraphs>226</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Cambria Math</vt:lpstr>
      <vt:lpstr>Office Theme</vt:lpstr>
      <vt:lpstr>Quantitative Risk Management PQD</vt:lpstr>
      <vt:lpstr>Introduction: What is Risk?</vt:lpstr>
      <vt:lpstr>Introduction: What is Risk?</vt:lpstr>
      <vt:lpstr>Introduction: What is Financial Risk?</vt:lpstr>
      <vt:lpstr>Introduction: What is Financial Risk</vt:lpstr>
      <vt:lpstr>Introduction: What is Financial Risk</vt:lpstr>
      <vt:lpstr>The most used measure for statistical association.</vt:lpstr>
      <vt:lpstr>The most used measure for statistical association.</vt:lpstr>
      <vt:lpstr>The most used measure for statistical association.</vt:lpstr>
      <vt:lpstr>The most used measure for statistical association.</vt:lpstr>
      <vt:lpstr>Weaknesses of Pearson’s rho The non-Gaussianity issue</vt:lpstr>
      <vt:lpstr>Weaknesses of Pearson’s rho The non-Gaussianity issue</vt:lpstr>
      <vt:lpstr>Weaknesses of Pearson’s rho The robustness issue</vt:lpstr>
      <vt:lpstr>Weaknesses of Pearson’s rho The nonlinearity issue</vt:lpstr>
      <vt:lpstr>Weaknesses of Pearson’s rho The nonlinearity issue</vt:lpstr>
      <vt:lpstr>Weaknesses of Pearson’s rho The nonlinearity issue</vt:lpstr>
      <vt:lpstr>Change of correlation regime during crises</vt:lpstr>
      <vt:lpstr>Change of correlation regime during crises</vt:lpstr>
      <vt:lpstr>Positive and negative dependence</vt:lpstr>
      <vt:lpstr>PQD</vt:lpstr>
      <vt:lpstr>PQD</vt:lpstr>
      <vt:lpstr>Stochastic orderings</vt:lpstr>
      <vt:lpstr>Stochastic orderings</vt:lpstr>
      <vt:lpstr>Stochastic orderings</vt:lpstr>
      <vt:lpstr>Detecting nonlinear and non-Gaussian Structures</vt:lpstr>
      <vt:lpstr>Curse of dimensionality</vt:lpstr>
      <vt:lpstr>Detecting nonlinear and non-Gaussian Structures</vt:lpstr>
      <vt:lpstr>Sklar's representation</vt:lpstr>
      <vt:lpstr>Sklar's Theorem</vt:lpstr>
      <vt:lpstr>Sklar's Theorem</vt:lpstr>
      <vt:lpstr>Links with dependence measures</vt:lpstr>
      <vt:lpstr>Positive quadrant dependence</vt:lpstr>
      <vt:lpstr>Positive quadrant dependence</vt:lpstr>
      <vt:lpstr>Positive orthant dependence</vt:lpstr>
      <vt:lpstr>Positive orthant dependence</vt:lpstr>
      <vt:lpstr>Positive orthant dependence</vt:lpstr>
      <vt:lpstr>Applications of dependence notions</vt:lpstr>
      <vt:lpstr>Applications of dependence notions</vt:lpstr>
      <vt:lpstr>Positive quadrant dependence example</vt:lpstr>
      <vt:lpstr>Lorenz Order</vt:lpstr>
      <vt:lpstr>Positive quadrant dependence example</vt:lpstr>
      <vt:lpstr>Positive quadrant dependence example</vt:lpstr>
      <vt:lpstr>Hypotheses testing  Inference based on cdfs</vt:lpstr>
      <vt:lpstr>Hypotheses testing  Inference based on cdfs</vt:lpstr>
      <vt:lpstr>Hypotheses testing  Inference based on cdfs</vt:lpstr>
      <vt:lpstr>Hypotheses testing  Inference based on copulas</vt:lpstr>
      <vt:lpstr>Hypotheses testing  Inference based on copulas</vt:lpstr>
      <vt:lpstr>Testing procedures  </vt:lpstr>
      <vt:lpstr>Testing procedures  </vt:lpstr>
      <vt:lpstr>Testing procedures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Risk Management</dc:title>
  <dc:creator>Criton, Gilles</dc:creator>
  <cp:lastModifiedBy>Criton, Gilles</cp:lastModifiedBy>
  <cp:revision>30</cp:revision>
  <dcterms:created xsi:type="dcterms:W3CDTF">2019-11-20T10:46:40Z</dcterms:created>
  <dcterms:modified xsi:type="dcterms:W3CDTF">2020-02-19T16:52:04Z</dcterms:modified>
</cp:coreProperties>
</file>